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2"/>
  </p:notesMasterIdLst>
  <p:sldIdLst>
    <p:sldId id="280" r:id="rId5"/>
    <p:sldId id="281" r:id="rId6"/>
    <p:sldId id="282" r:id="rId7"/>
    <p:sldId id="283" r:id="rId8"/>
    <p:sldId id="288" r:id="rId9"/>
    <p:sldId id="284" r:id="rId10"/>
    <p:sldId id="285" r:id="rId11"/>
    <p:sldId id="286" r:id="rId12"/>
    <p:sldId id="301" r:id="rId13"/>
    <p:sldId id="264" r:id="rId14"/>
    <p:sldId id="302" r:id="rId15"/>
    <p:sldId id="287" r:id="rId16"/>
    <p:sldId id="289" r:id="rId17"/>
    <p:sldId id="290" r:id="rId18"/>
    <p:sldId id="291" r:id="rId19"/>
    <p:sldId id="292" r:id="rId20"/>
    <p:sldId id="303" r:id="rId21"/>
    <p:sldId id="316" r:id="rId22"/>
    <p:sldId id="304" r:id="rId23"/>
    <p:sldId id="293" r:id="rId24"/>
    <p:sldId id="294" r:id="rId25"/>
    <p:sldId id="295" r:id="rId26"/>
    <p:sldId id="296" r:id="rId27"/>
    <p:sldId id="305" r:id="rId28"/>
    <p:sldId id="317" r:id="rId29"/>
    <p:sldId id="306" r:id="rId30"/>
    <p:sldId id="297" r:id="rId31"/>
    <p:sldId id="298" r:id="rId32"/>
    <p:sldId id="299" r:id="rId33"/>
    <p:sldId id="300" r:id="rId34"/>
    <p:sldId id="307" r:id="rId35"/>
    <p:sldId id="318" r:id="rId36"/>
    <p:sldId id="308" r:id="rId37"/>
    <p:sldId id="309" r:id="rId38"/>
    <p:sldId id="310" r:id="rId39"/>
    <p:sldId id="311" r:id="rId40"/>
    <p:sldId id="312" r:id="rId41"/>
    <p:sldId id="319" r:id="rId42"/>
    <p:sldId id="313" r:id="rId43"/>
    <p:sldId id="314" r:id="rId44"/>
    <p:sldId id="320" r:id="rId45"/>
    <p:sldId id="321" r:id="rId46"/>
    <p:sldId id="322" r:id="rId47"/>
    <p:sldId id="323" r:id="rId48"/>
    <p:sldId id="325" r:id="rId49"/>
    <p:sldId id="324" r:id="rId50"/>
    <p:sldId id="315" r:id="rId5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E073BC1-D264-417E-A381-F1D27A8AD822}">
          <p14:sldIdLst>
            <p14:sldId id="280"/>
            <p14:sldId id="281"/>
            <p14:sldId id="282"/>
            <p14:sldId id="283"/>
            <p14:sldId id="288"/>
            <p14:sldId id="284"/>
            <p14:sldId id="285"/>
            <p14:sldId id="286"/>
            <p14:sldId id="301"/>
            <p14:sldId id="264"/>
            <p14:sldId id="302"/>
            <p14:sldId id="287"/>
            <p14:sldId id="289"/>
            <p14:sldId id="290"/>
            <p14:sldId id="291"/>
            <p14:sldId id="292"/>
            <p14:sldId id="303"/>
            <p14:sldId id="316"/>
            <p14:sldId id="304"/>
            <p14:sldId id="293"/>
            <p14:sldId id="294"/>
            <p14:sldId id="295"/>
            <p14:sldId id="296"/>
            <p14:sldId id="305"/>
            <p14:sldId id="317"/>
            <p14:sldId id="306"/>
            <p14:sldId id="297"/>
            <p14:sldId id="298"/>
            <p14:sldId id="299"/>
            <p14:sldId id="300"/>
            <p14:sldId id="307"/>
            <p14:sldId id="318"/>
            <p14:sldId id="308"/>
            <p14:sldId id="309"/>
            <p14:sldId id="310"/>
            <p14:sldId id="311"/>
            <p14:sldId id="312"/>
            <p14:sldId id="319"/>
            <p14:sldId id="313"/>
            <p14:sldId id="314"/>
            <p14:sldId id="320"/>
            <p14:sldId id="321"/>
            <p14:sldId id="322"/>
            <p14:sldId id="323"/>
            <p14:sldId id="325"/>
            <p14:sldId id="324"/>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64" d="100"/>
          <a:sy n="64" d="100"/>
        </p:scale>
        <p:origin x="978" y="78"/>
      </p:cViewPr>
      <p:guideLst/>
    </p:cSldViewPr>
  </p:slideViewPr>
  <p:notesTextViewPr>
    <p:cViewPr>
      <p:scale>
        <a:sx n="1" d="1"/>
        <a:sy n="1" d="1"/>
      </p:scale>
      <p:origin x="0" y="0"/>
    </p:cViewPr>
  </p:notesTextViewPr>
  <p:sorterViewPr>
    <p:cViewPr>
      <p:scale>
        <a:sx n="75" d="100"/>
        <a:sy n="75" d="100"/>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096e8d1e947b83b8/Documents/CareerFoundry%20Documents/Intro%20to%20Data%20Analytics/VGSales_Clea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[VGSales_Clean.xlsx]Pivot Table #1 (Exercise 1.10)!PivotTable7</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 #1 (Exercise 1.10)'!$B$3</c:f>
              <c:strCache>
                <c:ptCount val="1"/>
                <c:pt idx="0">
                  <c:v>Sum of NA_Sales</c:v>
                </c:pt>
              </c:strCache>
            </c:strRef>
          </c:tx>
          <c:spPr>
            <a:solidFill>
              <a:schemeClr val="accent1"/>
            </a:solidFill>
            <a:ln>
              <a:noFill/>
            </a:ln>
            <a:effectLst/>
          </c:spPr>
          <c:invertIfNegative val="0"/>
          <c:cat>
            <c:strRef>
              <c:f>'Pivot Table #1 (Exercise 1.10)'!$A$4:$A$45</c:f>
              <c:strCache>
                <c:ptCount val="41"/>
                <c:pt idx="0">
                  <c:v>0</c:v>
                </c:pt>
                <c:pt idx="1">
                  <c:v>1980</c:v>
                </c:pt>
                <c:pt idx="2">
                  <c:v>1981</c:v>
                </c:pt>
                <c:pt idx="3">
                  <c:v>1982</c:v>
                </c:pt>
                <c:pt idx="4">
                  <c:v>1983</c:v>
                </c:pt>
                <c:pt idx="5">
                  <c:v>1984</c:v>
                </c:pt>
                <c:pt idx="6">
                  <c:v>1985</c:v>
                </c:pt>
                <c:pt idx="7">
                  <c:v>1986</c:v>
                </c:pt>
                <c:pt idx="8">
                  <c:v>1987</c:v>
                </c:pt>
                <c:pt idx="9">
                  <c:v>1988</c:v>
                </c:pt>
                <c:pt idx="10">
                  <c:v>1989</c:v>
                </c:pt>
                <c:pt idx="11">
                  <c:v>1990</c:v>
                </c:pt>
                <c:pt idx="12">
                  <c:v>1991</c:v>
                </c:pt>
                <c:pt idx="13">
                  <c:v>1992</c:v>
                </c:pt>
                <c:pt idx="14">
                  <c:v>1993</c:v>
                </c:pt>
                <c:pt idx="15">
                  <c:v>1994</c:v>
                </c:pt>
                <c:pt idx="16">
                  <c:v>1995</c:v>
                </c:pt>
                <c:pt idx="17">
                  <c:v>1996</c:v>
                </c:pt>
                <c:pt idx="18">
                  <c:v>1997</c:v>
                </c:pt>
                <c:pt idx="19">
                  <c:v>1998</c:v>
                </c:pt>
                <c:pt idx="20">
                  <c:v>1999</c:v>
                </c:pt>
                <c:pt idx="21">
                  <c:v>2000</c:v>
                </c:pt>
                <c:pt idx="22">
                  <c:v>2001</c:v>
                </c:pt>
                <c:pt idx="23">
                  <c:v>2002</c:v>
                </c:pt>
                <c:pt idx="24">
                  <c:v>2003</c:v>
                </c:pt>
                <c:pt idx="25">
                  <c:v>2004</c:v>
                </c:pt>
                <c:pt idx="26">
                  <c:v>2005</c:v>
                </c:pt>
                <c:pt idx="27">
                  <c:v>2006</c:v>
                </c:pt>
                <c:pt idx="28">
                  <c:v>2007</c:v>
                </c:pt>
                <c:pt idx="29">
                  <c:v>2008</c:v>
                </c:pt>
                <c:pt idx="30">
                  <c:v>2009</c:v>
                </c:pt>
                <c:pt idx="31">
                  <c:v>2010</c:v>
                </c:pt>
                <c:pt idx="32">
                  <c:v>2011</c:v>
                </c:pt>
                <c:pt idx="33">
                  <c:v>2012</c:v>
                </c:pt>
                <c:pt idx="34">
                  <c:v>2013</c:v>
                </c:pt>
                <c:pt idx="35">
                  <c:v>2014</c:v>
                </c:pt>
                <c:pt idx="36">
                  <c:v>2015</c:v>
                </c:pt>
                <c:pt idx="37">
                  <c:v>2016</c:v>
                </c:pt>
                <c:pt idx="38">
                  <c:v>2017</c:v>
                </c:pt>
                <c:pt idx="39">
                  <c:v>2020</c:v>
                </c:pt>
                <c:pt idx="40">
                  <c:v>N/A</c:v>
                </c:pt>
              </c:strCache>
            </c:strRef>
          </c:cat>
          <c:val>
            <c:numRef>
              <c:f>'Pivot Table #1 (Exercise 1.10)'!$B$4:$B$45</c:f>
              <c:numCache>
                <c:formatCode>General</c:formatCode>
                <c:ptCount val="41"/>
                <c:pt idx="0">
                  <c:v>0.3</c:v>
                </c:pt>
                <c:pt idx="1">
                  <c:v>10.590000000000003</c:v>
                </c:pt>
                <c:pt idx="2">
                  <c:v>33.4</c:v>
                </c:pt>
                <c:pt idx="3">
                  <c:v>26.920000000000005</c:v>
                </c:pt>
                <c:pt idx="4">
                  <c:v>7.76</c:v>
                </c:pt>
                <c:pt idx="5">
                  <c:v>33.28</c:v>
                </c:pt>
                <c:pt idx="6">
                  <c:v>33.729999999999997</c:v>
                </c:pt>
                <c:pt idx="7">
                  <c:v>12.5</c:v>
                </c:pt>
                <c:pt idx="8">
                  <c:v>8.4600000000000026</c:v>
                </c:pt>
                <c:pt idx="9">
                  <c:v>23.869999999999997</c:v>
                </c:pt>
                <c:pt idx="10">
                  <c:v>45.15</c:v>
                </c:pt>
                <c:pt idx="11">
                  <c:v>25.46</c:v>
                </c:pt>
                <c:pt idx="12">
                  <c:v>12.76</c:v>
                </c:pt>
                <c:pt idx="13">
                  <c:v>33.869999999999997</c:v>
                </c:pt>
                <c:pt idx="14">
                  <c:v>15.120000000000001</c:v>
                </c:pt>
                <c:pt idx="15">
                  <c:v>28.150000000000002</c:v>
                </c:pt>
                <c:pt idx="16">
                  <c:v>24.820000000000011</c:v>
                </c:pt>
                <c:pt idx="17">
                  <c:v>86.759999999999991</c:v>
                </c:pt>
                <c:pt idx="18">
                  <c:v>94.750000000000071</c:v>
                </c:pt>
                <c:pt idx="19">
                  <c:v>128.35999999999999</c:v>
                </c:pt>
                <c:pt idx="20">
                  <c:v>126.06000000000004</c:v>
                </c:pt>
                <c:pt idx="21">
                  <c:v>94.490000000000052</c:v>
                </c:pt>
                <c:pt idx="22">
                  <c:v>173.98000000000039</c:v>
                </c:pt>
                <c:pt idx="23">
                  <c:v>216.19000000000011</c:v>
                </c:pt>
                <c:pt idx="24">
                  <c:v>193.59000000000066</c:v>
                </c:pt>
                <c:pt idx="25">
                  <c:v>222.5900000000004</c:v>
                </c:pt>
                <c:pt idx="26">
                  <c:v>242.6100000000005</c:v>
                </c:pt>
                <c:pt idx="27">
                  <c:v>263.11999999999887</c:v>
                </c:pt>
                <c:pt idx="28">
                  <c:v>312.04999999999836</c:v>
                </c:pt>
                <c:pt idx="29">
                  <c:v>351.43999999999915</c:v>
                </c:pt>
                <c:pt idx="30">
                  <c:v>338.84999999999889</c:v>
                </c:pt>
                <c:pt idx="31">
                  <c:v>304.24</c:v>
                </c:pt>
                <c:pt idx="32">
                  <c:v>241.06000000000091</c:v>
                </c:pt>
                <c:pt idx="33">
                  <c:v>154.96000000000004</c:v>
                </c:pt>
                <c:pt idx="34">
                  <c:v>154.7700000000001</c:v>
                </c:pt>
                <c:pt idx="35">
                  <c:v>131.9700000000002</c:v>
                </c:pt>
                <c:pt idx="36">
                  <c:v>102.81999999999992</c:v>
                </c:pt>
                <c:pt idx="37">
                  <c:v>22.660000000000061</c:v>
                </c:pt>
                <c:pt idx="38">
                  <c:v>0</c:v>
                </c:pt>
                <c:pt idx="39">
                  <c:v>0.27</c:v>
                </c:pt>
                <c:pt idx="40">
                  <c:v>59.520000000000024</c:v>
                </c:pt>
              </c:numCache>
            </c:numRef>
          </c:val>
          <c:extLst>
            <c:ext xmlns:c16="http://schemas.microsoft.com/office/drawing/2014/chart" uri="{C3380CC4-5D6E-409C-BE32-E72D297353CC}">
              <c16:uniqueId val="{00000000-2B9A-4FA3-BB16-5F7353A78049}"/>
            </c:ext>
          </c:extLst>
        </c:ser>
        <c:ser>
          <c:idx val="1"/>
          <c:order val="1"/>
          <c:tx>
            <c:strRef>
              <c:f>'Pivot Table #1 (Exercise 1.10)'!$C$3</c:f>
              <c:strCache>
                <c:ptCount val="1"/>
                <c:pt idx="0">
                  <c:v>Sum of EU_Sales</c:v>
                </c:pt>
              </c:strCache>
            </c:strRef>
          </c:tx>
          <c:spPr>
            <a:solidFill>
              <a:schemeClr val="accent2"/>
            </a:solidFill>
            <a:ln>
              <a:noFill/>
            </a:ln>
            <a:effectLst/>
          </c:spPr>
          <c:invertIfNegative val="0"/>
          <c:cat>
            <c:strRef>
              <c:f>'Pivot Table #1 (Exercise 1.10)'!$A$4:$A$45</c:f>
              <c:strCache>
                <c:ptCount val="41"/>
                <c:pt idx="0">
                  <c:v>0</c:v>
                </c:pt>
                <c:pt idx="1">
                  <c:v>1980</c:v>
                </c:pt>
                <c:pt idx="2">
                  <c:v>1981</c:v>
                </c:pt>
                <c:pt idx="3">
                  <c:v>1982</c:v>
                </c:pt>
                <c:pt idx="4">
                  <c:v>1983</c:v>
                </c:pt>
                <c:pt idx="5">
                  <c:v>1984</c:v>
                </c:pt>
                <c:pt idx="6">
                  <c:v>1985</c:v>
                </c:pt>
                <c:pt idx="7">
                  <c:v>1986</c:v>
                </c:pt>
                <c:pt idx="8">
                  <c:v>1987</c:v>
                </c:pt>
                <c:pt idx="9">
                  <c:v>1988</c:v>
                </c:pt>
                <c:pt idx="10">
                  <c:v>1989</c:v>
                </c:pt>
                <c:pt idx="11">
                  <c:v>1990</c:v>
                </c:pt>
                <c:pt idx="12">
                  <c:v>1991</c:v>
                </c:pt>
                <c:pt idx="13">
                  <c:v>1992</c:v>
                </c:pt>
                <c:pt idx="14">
                  <c:v>1993</c:v>
                </c:pt>
                <c:pt idx="15">
                  <c:v>1994</c:v>
                </c:pt>
                <c:pt idx="16">
                  <c:v>1995</c:v>
                </c:pt>
                <c:pt idx="17">
                  <c:v>1996</c:v>
                </c:pt>
                <c:pt idx="18">
                  <c:v>1997</c:v>
                </c:pt>
                <c:pt idx="19">
                  <c:v>1998</c:v>
                </c:pt>
                <c:pt idx="20">
                  <c:v>1999</c:v>
                </c:pt>
                <c:pt idx="21">
                  <c:v>2000</c:v>
                </c:pt>
                <c:pt idx="22">
                  <c:v>2001</c:v>
                </c:pt>
                <c:pt idx="23">
                  <c:v>2002</c:v>
                </c:pt>
                <c:pt idx="24">
                  <c:v>2003</c:v>
                </c:pt>
                <c:pt idx="25">
                  <c:v>2004</c:v>
                </c:pt>
                <c:pt idx="26">
                  <c:v>2005</c:v>
                </c:pt>
                <c:pt idx="27">
                  <c:v>2006</c:v>
                </c:pt>
                <c:pt idx="28">
                  <c:v>2007</c:v>
                </c:pt>
                <c:pt idx="29">
                  <c:v>2008</c:v>
                </c:pt>
                <c:pt idx="30">
                  <c:v>2009</c:v>
                </c:pt>
                <c:pt idx="31">
                  <c:v>2010</c:v>
                </c:pt>
                <c:pt idx="32">
                  <c:v>2011</c:v>
                </c:pt>
                <c:pt idx="33">
                  <c:v>2012</c:v>
                </c:pt>
                <c:pt idx="34">
                  <c:v>2013</c:v>
                </c:pt>
                <c:pt idx="35">
                  <c:v>2014</c:v>
                </c:pt>
                <c:pt idx="36">
                  <c:v>2015</c:v>
                </c:pt>
                <c:pt idx="37">
                  <c:v>2016</c:v>
                </c:pt>
                <c:pt idx="38">
                  <c:v>2017</c:v>
                </c:pt>
                <c:pt idx="39">
                  <c:v>2020</c:v>
                </c:pt>
                <c:pt idx="40">
                  <c:v>N/A</c:v>
                </c:pt>
              </c:strCache>
            </c:strRef>
          </c:cat>
          <c:val>
            <c:numRef>
              <c:f>'Pivot Table #1 (Exercise 1.10)'!$C$4:$C$45</c:f>
              <c:numCache>
                <c:formatCode>General</c:formatCode>
                <c:ptCount val="41"/>
                <c:pt idx="0">
                  <c:v>0.15</c:v>
                </c:pt>
                <c:pt idx="1">
                  <c:v>0.67000000000000015</c:v>
                </c:pt>
                <c:pt idx="2">
                  <c:v>1.9600000000000006</c:v>
                </c:pt>
                <c:pt idx="3">
                  <c:v>1.6500000000000008</c:v>
                </c:pt>
                <c:pt idx="4">
                  <c:v>0.80000000000000027</c:v>
                </c:pt>
                <c:pt idx="5">
                  <c:v>2.0999999999999996</c:v>
                </c:pt>
                <c:pt idx="6">
                  <c:v>4.74</c:v>
                </c:pt>
                <c:pt idx="7">
                  <c:v>2.8400000000000007</c:v>
                </c:pt>
                <c:pt idx="8">
                  <c:v>1.4100000000000001</c:v>
                </c:pt>
                <c:pt idx="9">
                  <c:v>6.5900000000000007</c:v>
                </c:pt>
                <c:pt idx="10">
                  <c:v>8.44</c:v>
                </c:pt>
                <c:pt idx="11">
                  <c:v>7.6299999999999981</c:v>
                </c:pt>
                <c:pt idx="12">
                  <c:v>3.9499999999999993</c:v>
                </c:pt>
                <c:pt idx="13">
                  <c:v>11.710000000000003</c:v>
                </c:pt>
                <c:pt idx="14">
                  <c:v>4.6499999999999995</c:v>
                </c:pt>
                <c:pt idx="15">
                  <c:v>14.879999999999997</c:v>
                </c:pt>
                <c:pt idx="16">
                  <c:v>14.899999999999981</c:v>
                </c:pt>
                <c:pt idx="17">
                  <c:v>47.259999999999984</c:v>
                </c:pt>
                <c:pt idx="18">
                  <c:v>48.319999999999986</c:v>
                </c:pt>
                <c:pt idx="19">
                  <c:v>66.900000000000119</c:v>
                </c:pt>
                <c:pt idx="20">
                  <c:v>62.67000000000003</c:v>
                </c:pt>
                <c:pt idx="21">
                  <c:v>52.750000000000028</c:v>
                </c:pt>
                <c:pt idx="22">
                  <c:v>94.889999999999858</c:v>
                </c:pt>
                <c:pt idx="23">
                  <c:v>109.74000000000032</c:v>
                </c:pt>
                <c:pt idx="24">
                  <c:v>103.8100000000003</c:v>
                </c:pt>
                <c:pt idx="25">
                  <c:v>107.32000000000035</c:v>
                </c:pt>
                <c:pt idx="26">
                  <c:v>121.94000000000041</c:v>
                </c:pt>
                <c:pt idx="27">
                  <c:v>129.23999999999984</c:v>
                </c:pt>
                <c:pt idx="28">
                  <c:v>160.64999999999972</c:v>
                </c:pt>
                <c:pt idx="29">
                  <c:v>184.69999999999982</c:v>
                </c:pt>
                <c:pt idx="30">
                  <c:v>191.73999999999981</c:v>
                </c:pt>
                <c:pt idx="31">
                  <c:v>176.88000000000017</c:v>
                </c:pt>
                <c:pt idx="32">
                  <c:v>167.44000000000023</c:v>
                </c:pt>
                <c:pt idx="33">
                  <c:v>118.78000000000002</c:v>
                </c:pt>
                <c:pt idx="34">
                  <c:v>125.95000000000005</c:v>
                </c:pt>
                <c:pt idx="35">
                  <c:v>125.65000000000011</c:v>
                </c:pt>
                <c:pt idx="36">
                  <c:v>97.710000000000022</c:v>
                </c:pt>
                <c:pt idx="37">
                  <c:v>26.760000000000066</c:v>
                </c:pt>
                <c:pt idx="38">
                  <c:v>0</c:v>
                </c:pt>
                <c:pt idx="39">
                  <c:v>0</c:v>
                </c:pt>
                <c:pt idx="40">
                  <c:v>25.010000000000048</c:v>
                </c:pt>
              </c:numCache>
            </c:numRef>
          </c:val>
          <c:extLst>
            <c:ext xmlns:c16="http://schemas.microsoft.com/office/drawing/2014/chart" uri="{C3380CC4-5D6E-409C-BE32-E72D297353CC}">
              <c16:uniqueId val="{00000001-2B9A-4FA3-BB16-5F7353A78049}"/>
            </c:ext>
          </c:extLst>
        </c:ser>
        <c:ser>
          <c:idx val="2"/>
          <c:order val="2"/>
          <c:tx>
            <c:strRef>
              <c:f>'Pivot Table #1 (Exercise 1.10)'!$D$3</c:f>
              <c:strCache>
                <c:ptCount val="1"/>
                <c:pt idx="0">
                  <c:v>Sum of JP_Sales</c:v>
                </c:pt>
              </c:strCache>
            </c:strRef>
          </c:tx>
          <c:spPr>
            <a:solidFill>
              <a:schemeClr val="accent3"/>
            </a:solidFill>
            <a:ln>
              <a:noFill/>
            </a:ln>
            <a:effectLst/>
          </c:spPr>
          <c:invertIfNegative val="0"/>
          <c:cat>
            <c:strRef>
              <c:f>'Pivot Table #1 (Exercise 1.10)'!$A$4:$A$45</c:f>
              <c:strCache>
                <c:ptCount val="41"/>
                <c:pt idx="0">
                  <c:v>0</c:v>
                </c:pt>
                <c:pt idx="1">
                  <c:v>1980</c:v>
                </c:pt>
                <c:pt idx="2">
                  <c:v>1981</c:v>
                </c:pt>
                <c:pt idx="3">
                  <c:v>1982</c:v>
                </c:pt>
                <c:pt idx="4">
                  <c:v>1983</c:v>
                </c:pt>
                <c:pt idx="5">
                  <c:v>1984</c:v>
                </c:pt>
                <c:pt idx="6">
                  <c:v>1985</c:v>
                </c:pt>
                <c:pt idx="7">
                  <c:v>1986</c:v>
                </c:pt>
                <c:pt idx="8">
                  <c:v>1987</c:v>
                </c:pt>
                <c:pt idx="9">
                  <c:v>1988</c:v>
                </c:pt>
                <c:pt idx="10">
                  <c:v>1989</c:v>
                </c:pt>
                <c:pt idx="11">
                  <c:v>1990</c:v>
                </c:pt>
                <c:pt idx="12">
                  <c:v>1991</c:v>
                </c:pt>
                <c:pt idx="13">
                  <c:v>1992</c:v>
                </c:pt>
                <c:pt idx="14">
                  <c:v>1993</c:v>
                </c:pt>
                <c:pt idx="15">
                  <c:v>1994</c:v>
                </c:pt>
                <c:pt idx="16">
                  <c:v>1995</c:v>
                </c:pt>
                <c:pt idx="17">
                  <c:v>1996</c:v>
                </c:pt>
                <c:pt idx="18">
                  <c:v>1997</c:v>
                </c:pt>
                <c:pt idx="19">
                  <c:v>1998</c:v>
                </c:pt>
                <c:pt idx="20">
                  <c:v>1999</c:v>
                </c:pt>
                <c:pt idx="21">
                  <c:v>2000</c:v>
                </c:pt>
                <c:pt idx="22">
                  <c:v>2001</c:v>
                </c:pt>
                <c:pt idx="23">
                  <c:v>2002</c:v>
                </c:pt>
                <c:pt idx="24">
                  <c:v>2003</c:v>
                </c:pt>
                <c:pt idx="25">
                  <c:v>2004</c:v>
                </c:pt>
                <c:pt idx="26">
                  <c:v>2005</c:v>
                </c:pt>
                <c:pt idx="27">
                  <c:v>2006</c:v>
                </c:pt>
                <c:pt idx="28">
                  <c:v>2007</c:v>
                </c:pt>
                <c:pt idx="29">
                  <c:v>2008</c:v>
                </c:pt>
                <c:pt idx="30">
                  <c:v>2009</c:v>
                </c:pt>
                <c:pt idx="31">
                  <c:v>2010</c:v>
                </c:pt>
                <c:pt idx="32">
                  <c:v>2011</c:v>
                </c:pt>
                <c:pt idx="33">
                  <c:v>2012</c:v>
                </c:pt>
                <c:pt idx="34">
                  <c:v>2013</c:v>
                </c:pt>
                <c:pt idx="35">
                  <c:v>2014</c:v>
                </c:pt>
                <c:pt idx="36">
                  <c:v>2015</c:v>
                </c:pt>
                <c:pt idx="37">
                  <c:v>2016</c:v>
                </c:pt>
                <c:pt idx="38">
                  <c:v>2017</c:v>
                </c:pt>
                <c:pt idx="39">
                  <c:v>2020</c:v>
                </c:pt>
                <c:pt idx="40">
                  <c:v>N/A</c:v>
                </c:pt>
              </c:strCache>
            </c:strRef>
          </c:cat>
          <c:val>
            <c:numRef>
              <c:f>'Pivot Table #1 (Exercise 1.10)'!$D$4:$D$45</c:f>
              <c:numCache>
                <c:formatCode>General</c:formatCode>
                <c:ptCount val="41"/>
                <c:pt idx="0">
                  <c:v>0.08</c:v>
                </c:pt>
                <c:pt idx="1">
                  <c:v>0</c:v>
                </c:pt>
                <c:pt idx="2">
                  <c:v>0</c:v>
                </c:pt>
                <c:pt idx="3">
                  <c:v>0</c:v>
                </c:pt>
                <c:pt idx="4">
                  <c:v>8.1</c:v>
                </c:pt>
                <c:pt idx="5">
                  <c:v>14.269999999999998</c:v>
                </c:pt>
                <c:pt idx="6">
                  <c:v>14.56</c:v>
                </c:pt>
                <c:pt idx="7">
                  <c:v>19.809999999999999</c:v>
                </c:pt>
                <c:pt idx="8">
                  <c:v>11.63</c:v>
                </c:pt>
                <c:pt idx="9">
                  <c:v>15.759999999999998</c:v>
                </c:pt>
                <c:pt idx="10">
                  <c:v>18.360000000000003</c:v>
                </c:pt>
                <c:pt idx="11">
                  <c:v>14.880000000000003</c:v>
                </c:pt>
                <c:pt idx="12">
                  <c:v>14.780000000000001</c:v>
                </c:pt>
                <c:pt idx="13">
                  <c:v>28.91</c:v>
                </c:pt>
                <c:pt idx="14">
                  <c:v>25.330000000000009</c:v>
                </c:pt>
                <c:pt idx="15">
                  <c:v>33.990000000000016</c:v>
                </c:pt>
                <c:pt idx="16">
                  <c:v>45.750000000000014</c:v>
                </c:pt>
                <c:pt idx="17">
                  <c:v>57.439999999999969</c:v>
                </c:pt>
                <c:pt idx="18">
                  <c:v>48.869999999999969</c:v>
                </c:pt>
                <c:pt idx="19">
                  <c:v>50.04</c:v>
                </c:pt>
                <c:pt idx="20">
                  <c:v>52.34</c:v>
                </c:pt>
                <c:pt idx="21">
                  <c:v>42.770000000000046</c:v>
                </c:pt>
                <c:pt idx="22">
                  <c:v>39.859999999999992</c:v>
                </c:pt>
                <c:pt idx="23">
                  <c:v>41.760000000000019</c:v>
                </c:pt>
                <c:pt idx="24">
                  <c:v>34.200000000000031</c:v>
                </c:pt>
                <c:pt idx="25">
                  <c:v>41.649999999999991</c:v>
                </c:pt>
                <c:pt idx="26">
                  <c:v>54.280000000000008</c:v>
                </c:pt>
                <c:pt idx="27">
                  <c:v>73.729999999999976</c:v>
                </c:pt>
                <c:pt idx="28">
                  <c:v>60.330000000000105</c:v>
                </c:pt>
                <c:pt idx="29">
                  <c:v>60.380000000000017</c:v>
                </c:pt>
                <c:pt idx="30">
                  <c:v>61.929999999999978</c:v>
                </c:pt>
                <c:pt idx="31">
                  <c:v>59.530000000000214</c:v>
                </c:pt>
                <c:pt idx="32">
                  <c:v>53.040000000000084</c:v>
                </c:pt>
                <c:pt idx="33">
                  <c:v>51.740000000000123</c:v>
                </c:pt>
                <c:pt idx="34">
                  <c:v>47.630000000000052</c:v>
                </c:pt>
                <c:pt idx="35">
                  <c:v>39.460000000000086</c:v>
                </c:pt>
                <c:pt idx="36">
                  <c:v>33.720000000000127</c:v>
                </c:pt>
                <c:pt idx="37">
                  <c:v>13.699999999999969</c:v>
                </c:pt>
                <c:pt idx="38">
                  <c:v>0.05</c:v>
                </c:pt>
                <c:pt idx="39">
                  <c:v>0</c:v>
                </c:pt>
                <c:pt idx="40">
                  <c:v>6.7199999999999953</c:v>
                </c:pt>
              </c:numCache>
            </c:numRef>
          </c:val>
          <c:extLst>
            <c:ext xmlns:c16="http://schemas.microsoft.com/office/drawing/2014/chart" uri="{C3380CC4-5D6E-409C-BE32-E72D297353CC}">
              <c16:uniqueId val="{00000002-2B9A-4FA3-BB16-5F7353A78049}"/>
            </c:ext>
          </c:extLst>
        </c:ser>
        <c:ser>
          <c:idx val="3"/>
          <c:order val="3"/>
          <c:tx>
            <c:strRef>
              <c:f>'Pivot Table #1 (Exercise 1.10)'!$E$3</c:f>
              <c:strCache>
                <c:ptCount val="1"/>
                <c:pt idx="0">
                  <c:v>Sum of Other_Sales</c:v>
                </c:pt>
              </c:strCache>
            </c:strRef>
          </c:tx>
          <c:spPr>
            <a:solidFill>
              <a:schemeClr val="accent4"/>
            </a:solidFill>
            <a:ln>
              <a:noFill/>
            </a:ln>
            <a:effectLst/>
          </c:spPr>
          <c:invertIfNegative val="0"/>
          <c:cat>
            <c:strRef>
              <c:f>'Pivot Table #1 (Exercise 1.10)'!$A$4:$A$45</c:f>
              <c:strCache>
                <c:ptCount val="41"/>
                <c:pt idx="0">
                  <c:v>0</c:v>
                </c:pt>
                <c:pt idx="1">
                  <c:v>1980</c:v>
                </c:pt>
                <c:pt idx="2">
                  <c:v>1981</c:v>
                </c:pt>
                <c:pt idx="3">
                  <c:v>1982</c:v>
                </c:pt>
                <c:pt idx="4">
                  <c:v>1983</c:v>
                </c:pt>
                <c:pt idx="5">
                  <c:v>1984</c:v>
                </c:pt>
                <c:pt idx="6">
                  <c:v>1985</c:v>
                </c:pt>
                <c:pt idx="7">
                  <c:v>1986</c:v>
                </c:pt>
                <c:pt idx="8">
                  <c:v>1987</c:v>
                </c:pt>
                <c:pt idx="9">
                  <c:v>1988</c:v>
                </c:pt>
                <c:pt idx="10">
                  <c:v>1989</c:v>
                </c:pt>
                <c:pt idx="11">
                  <c:v>1990</c:v>
                </c:pt>
                <c:pt idx="12">
                  <c:v>1991</c:v>
                </c:pt>
                <c:pt idx="13">
                  <c:v>1992</c:v>
                </c:pt>
                <c:pt idx="14">
                  <c:v>1993</c:v>
                </c:pt>
                <c:pt idx="15">
                  <c:v>1994</c:v>
                </c:pt>
                <c:pt idx="16">
                  <c:v>1995</c:v>
                </c:pt>
                <c:pt idx="17">
                  <c:v>1996</c:v>
                </c:pt>
                <c:pt idx="18">
                  <c:v>1997</c:v>
                </c:pt>
                <c:pt idx="19">
                  <c:v>1998</c:v>
                </c:pt>
                <c:pt idx="20">
                  <c:v>1999</c:v>
                </c:pt>
                <c:pt idx="21">
                  <c:v>2000</c:v>
                </c:pt>
                <c:pt idx="22">
                  <c:v>2001</c:v>
                </c:pt>
                <c:pt idx="23">
                  <c:v>2002</c:v>
                </c:pt>
                <c:pt idx="24">
                  <c:v>2003</c:v>
                </c:pt>
                <c:pt idx="25">
                  <c:v>2004</c:v>
                </c:pt>
                <c:pt idx="26">
                  <c:v>2005</c:v>
                </c:pt>
                <c:pt idx="27">
                  <c:v>2006</c:v>
                </c:pt>
                <c:pt idx="28">
                  <c:v>2007</c:v>
                </c:pt>
                <c:pt idx="29">
                  <c:v>2008</c:v>
                </c:pt>
                <c:pt idx="30">
                  <c:v>2009</c:v>
                </c:pt>
                <c:pt idx="31">
                  <c:v>2010</c:v>
                </c:pt>
                <c:pt idx="32">
                  <c:v>2011</c:v>
                </c:pt>
                <c:pt idx="33">
                  <c:v>2012</c:v>
                </c:pt>
                <c:pt idx="34">
                  <c:v>2013</c:v>
                </c:pt>
                <c:pt idx="35">
                  <c:v>2014</c:v>
                </c:pt>
                <c:pt idx="36">
                  <c:v>2015</c:v>
                </c:pt>
                <c:pt idx="37">
                  <c:v>2016</c:v>
                </c:pt>
                <c:pt idx="38">
                  <c:v>2017</c:v>
                </c:pt>
                <c:pt idx="39">
                  <c:v>2020</c:v>
                </c:pt>
                <c:pt idx="40">
                  <c:v>N/A</c:v>
                </c:pt>
              </c:strCache>
            </c:strRef>
          </c:cat>
          <c:val>
            <c:numRef>
              <c:f>'Pivot Table #1 (Exercise 1.10)'!$E$4:$E$45</c:f>
              <c:numCache>
                <c:formatCode>General</c:formatCode>
                <c:ptCount val="41"/>
                <c:pt idx="0">
                  <c:v>0.05</c:v>
                </c:pt>
                <c:pt idx="1">
                  <c:v>0.11999999999999998</c:v>
                </c:pt>
                <c:pt idx="2">
                  <c:v>0.32000000000000012</c:v>
                </c:pt>
                <c:pt idx="3">
                  <c:v>0.31000000000000016</c:v>
                </c:pt>
                <c:pt idx="4">
                  <c:v>0.13999999999999999</c:v>
                </c:pt>
                <c:pt idx="5">
                  <c:v>0.70000000000000018</c:v>
                </c:pt>
                <c:pt idx="6">
                  <c:v>0.92000000000000015</c:v>
                </c:pt>
                <c:pt idx="7">
                  <c:v>1.9300000000000002</c:v>
                </c:pt>
                <c:pt idx="8">
                  <c:v>0.20000000000000004</c:v>
                </c:pt>
                <c:pt idx="9">
                  <c:v>0.9900000000000001</c:v>
                </c:pt>
                <c:pt idx="10">
                  <c:v>1.5000000000000002</c:v>
                </c:pt>
                <c:pt idx="11">
                  <c:v>1.4000000000000004</c:v>
                </c:pt>
                <c:pt idx="12">
                  <c:v>0.7400000000000001</c:v>
                </c:pt>
                <c:pt idx="13">
                  <c:v>1.6500000000000004</c:v>
                </c:pt>
                <c:pt idx="14">
                  <c:v>0.89000000000000012</c:v>
                </c:pt>
                <c:pt idx="15">
                  <c:v>2.1999999999999988</c:v>
                </c:pt>
                <c:pt idx="16">
                  <c:v>2.6899999999999924</c:v>
                </c:pt>
                <c:pt idx="17">
                  <c:v>7.6899999999999791</c:v>
                </c:pt>
                <c:pt idx="18">
                  <c:v>9.1299999999999777</c:v>
                </c:pt>
                <c:pt idx="19">
                  <c:v>11.329999999999945</c:v>
                </c:pt>
                <c:pt idx="20">
                  <c:v>10.649999999999958</c:v>
                </c:pt>
                <c:pt idx="21">
                  <c:v>12.469999999999949</c:v>
                </c:pt>
                <c:pt idx="22">
                  <c:v>23.160000000000192</c:v>
                </c:pt>
                <c:pt idx="23">
                  <c:v>27.330000000000254</c:v>
                </c:pt>
                <c:pt idx="24">
                  <c:v>26.010000000000247</c:v>
                </c:pt>
                <c:pt idx="25">
                  <c:v>47.429999999999808</c:v>
                </c:pt>
                <c:pt idx="26">
                  <c:v>41.049999999999798</c:v>
                </c:pt>
                <c:pt idx="27">
                  <c:v>55.529999999999731</c:v>
                </c:pt>
                <c:pt idx="28">
                  <c:v>79.580000000000879</c:v>
                </c:pt>
                <c:pt idx="29">
                  <c:v>84.840000000001183</c:v>
                </c:pt>
                <c:pt idx="30">
                  <c:v>76.330000000001306</c:v>
                </c:pt>
                <c:pt idx="31">
                  <c:v>60.96999999999985</c:v>
                </c:pt>
                <c:pt idx="32">
                  <c:v>56.519999999999705</c:v>
                </c:pt>
                <c:pt idx="33">
                  <c:v>40.159999999999876</c:v>
                </c:pt>
                <c:pt idx="34">
                  <c:v>42.379999999999868</c:v>
                </c:pt>
                <c:pt idx="35">
                  <c:v>42.259999999999891</c:v>
                </c:pt>
                <c:pt idx="36">
                  <c:v>32.640000000000114</c:v>
                </c:pt>
                <c:pt idx="37">
                  <c:v>9.0199999999999925</c:v>
                </c:pt>
                <c:pt idx="38">
                  <c:v>0</c:v>
                </c:pt>
                <c:pt idx="39">
                  <c:v>0.05</c:v>
                </c:pt>
                <c:pt idx="40">
                  <c:v>9.009999999999982</c:v>
                </c:pt>
              </c:numCache>
            </c:numRef>
          </c:val>
          <c:extLst>
            <c:ext xmlns:c16="http://schemas.microsoft.com/office/drawing/2014/chart" uri="{C3380CC4-5D6E-409C-BE32-E72D297353CC}">
              <c16:uniqueId val="{00000003-2B9A-4FA3-BB16-5F7353A78049}"/>
            </c:ext>
          </c:extLst>
        </c:ser>
        <c:dLbls>
          <c:showLegendKey val="0"/>
          <c:showVal val="0"/>
          <c:showCatName val="0"/>
          <c:showSerName val="0"/>
          <c:showPercent val="0"/>
          <c:showBubbleSize val="0"/>
        </c:dLbls>
        <c:gapWidth val="219"/>
        <c:overlap val="-27"/>
        <c:axId val="1033828975"/>
        <c:axId val="1033828495"/>
      </c:barChart>
      <c:catAx>
        <c:axId val="103382897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3828495"/>
        <c:crosses val="autoZero"/>
        <c:auto val="1"/>
        <c:lblAlgn val="ctr"/>
        <c:lblOffset val="100"/>
        <c:noMultiLvlLbl val="0"/>
      </c:catAx>
      <c:valAx>
        <c:axId val="10338284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Sum</a:t>
                </a:r>
                <a:r>
                  <a:rPr lang="en-US" baseline="0" dirty="0"/>
                  <a:t> of Sales</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382897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53F6D2BB-9F17-4B3C-84E2-9474CED8A61B}" type="datetimeFigureOut">
              <a:rPr lang="en-US" smtClean="0"/>
              <a:t>3/3/2024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1415A6EE-69AC-467B-9897-B8DE9095FF7D}" type="slidenum">
              <a:rPr lang="en-US" smtClean="0"/>
              <a:t>‹#›</a:t>
            </a:fld>
            <a:endParaRPr lang="en-US"/>
          </a:p>
        </p:txBody>
      </p:sp>
    </p:spTree>
    <p:extLst>
      <p:ext uri="{BB962C8B-B14F-4D97-AF65-F5344CB8AC3E}">
        <p14:creationId xmlns:p14="http://schemas.microsoft.com/office/powerpoint/2010/main" val="2494921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5A6EE-69AC-467B-9897-B8DE9095FF7D}" type="slidenum">
              <a:rPr lang="en-US" smtClean="0"/>
              <a:t>4</a:t>
            </a:fld>
            <a:endParaRPr lang="en-US"/>
          </a:p>
        </p:txBody>
      </p:sp>
    </p:spTree>
    <p:extLst>
      <p:ext uri="{BB962C8B-B14F-4D97-AF65-F5344CB8AC3E}">
        <p14:creationId xmlns:p14="http://schemas.microsoft.com/office/powerpoint/2010/main" val="3949076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15A6EE-69AC-467B-9897-B8DE9095FF7D}" type="slidenum">
              <a:rPr lang="en-US" smtClean="0"/>
              <a:t>8</a:t>
            </a:fld>
            <a:endParaRPr lang="en-US"/>
          </a:p>
        </p:txBody>
      </p:sp>
    </p:spTree>
    <p:extLst>
      <p:ext uri="{BB962C8B-B14F-4D97-AF65-F5344CB8AC3E}">
        <p14:creationId xmlns:p14="http://schemas.microsoft.com/office/powerpoint/2010/main" val="2486843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3/3/2024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duotone>
              <a:schemeClr val="bg1">
                <a:shade val="80000"/>
                <a:lumMod val="80000"/>
              </a:schemeClr>
              <a:schemeClr val="bg1">
                <a:tint val="98000"/>
              </a:schemeClr>
            </a:duotone>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3/3/2024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drive.google.com/uc?export=download&amp;id=1apsVQjPSXkVT_SXrE5RDbrwu8Yi3CZvb"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uc?export=download&amp;id=1jzyrHQd8wGxoKidvDcxuzZJEhffpHFtY" TargetMode="External"/><Relationship Id="rId2" Type="http://schemas.openxmlformats.org/officeDocument/2006/relationships/hyperlink" Target="https://view.officeapps.live.com/op/view.aspx?src=https%3A%2F%2Fcoach-courses-us.s3.amazonaws.com%2Fpublic%2Fcourses%2Fda_program%2FCDC_Influenza_Deaths_edited.xlsx&amp;wdOrigin=BROWSELINK" TargetMode="External"/><Relationship Id="rId1" Type="http://schemas.openxmlformats.org/officeDocument/2006/relationships/slideLayout" Target="../slideLayouts/slideLayout2.xml"/><Relationship Id="rId6" Type="http://schemas.openxmlformats.org/officeDocument/2006/relationships/hyperlink" Target="https://view.officeapps.live.com/op/view.aspx?src=https%3A%2F%2Fimages.careerfoundry.com%2Fpublic%2Fcourses%2Fdata-immersion%2FA1-A2_Influenza_Project%2FNIS_Flu_Shot_Survey_reduced.xlsx&amp;wdOrigin=BROWSELINK" TargetMode="External"/><Relationship Id="rId5" Type="http://schemas.openxmlformats.org/officeDocument/2006/relationships/hyperlink" Target="https://view.officeapps.live.com/op/view.aspx?src=https%3A%2F%2Fimages.careerfoundry.com%2Fpublic%2Fcourses%2Fdata-immersion%2FA1-A2_Influenza_Project%2FCDC_Lab_Tests.xlsx&amp;wdOrigin=BROWSELINK" TargetMode="External"/><Relationship Id="rId4" Type="http://schemas.openxmlformats.org/officeDocument/2006/relationships/hyperlink" Target="https://view.officeapps.live.com/op/view.aspx?src=https%3A%2F%2Fimages.careerfoundry.com%2Fpublic%2Fcourses%2Fdata-immersion%2FA1-A2_Influenza_Project%2FCDC_Influenza_Visits.xlsx&amp;wdOrigin=BROWSELIN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public.tableau.com/app/profile/chinwendu.emelumba/viz/InfluenzaSeasonTask2_9-Completed/InfluenzaSeas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drive.google.com/uc?export=download&amp;id=1YdXc7W3bAnbRp4WIAziHA-YSqUFEP9p8"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hyperlink" Target="https://docs.google.com/presentation/d/1hap3z_8cz1K1cU1Hi0Tu8oR4FzYixtB_cMUbmkZso5w/edit?usp=drive_link"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drive.google.com/uc?export=download&amp;id=1_mnI1pscObfuhrn41orZ5r01C2twFO-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hyperlink" Target="https://drive.google.com/uc?export=download&amp;id=1S25vV8JlMTztNlroKXs_Ul2CvqHdk9sa"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docs.google.com/spreadsheets/d/1i61bA-Pc-i5rl6JSIiIPQVDTXCap3hSr/edit?usp=drive_link&amp;ouid=105672547653081064760&amp;rtpof=true&amp;sd=tru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docs.google.com/spreadsheets/d/1i61bA-Pc-i5rl6JSIiIPQVDTXCap3hSr/edit?usp=drive_link&amp;ouid=105672547653081064760&amp;rtpof=true&amp;sd=tru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view.officeapps.live.com/op/view.aspx?src=https%3A%2F%2Fhappiness-report.s3.amazonaws.com%2F2023%2FDataForTable2.1WHR2023.xls&amp;wdOrigin=BROWSELINK" TargetMode="External"/><Relationship Id="rId2" Type="http://schemas.openxmlformats.org/officeDocument/2006/relationships/hyperlink" Target="https://worldhappiness.report/data/"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public.tableau.com/app/profile/chinwendu.emelumba/viz/UnderstandingHappinessAGlobalPerspectiveWHR2023/WHR2023?publish=ye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cemelumba89" TargetMode="External"/><Relationship Id="rId2" Type="http://schemas.openxmlformats.org/officeDocument/2006/relationships/hyperlink" Target="mailto:cemelumba89@gmail.com" TargetMode="External"/><Relationship Id="rId1" Type="http://schemas.openxmlformats.org/officeDocument/2006/relationships/slideLayout" Target="../slideLayouts/slideLayout13.xml"/><Relationship Id="rId4" Type="http://schemas.openxmlformats.org/officeDocument/2006/relationships/hyperlink" Target="https://www.linkedin.com/in/chinwendu-emelumba-56244617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view.officeapps.live.com/op/view.aspx?src=https%3A%2F%2Fimages.careerfoundry.com%2Fpublic%2Fcourses%2Fintro-to-data%2FE1%2Fvgsales.xlsx&amp;wdOrigin=BROWSELINK" TargetMode="External"/><Relationship Id="rId2" Type="http://schemas.openxmlformats.org/officeDocument/2006/relationships/hyperlink" Target="https://www.vgchartz.com/" TargetMode="External"/><Relationship Id="rId1" Type="http://schemas.openxmlformats.org/officeDocument/2006/relationships/slideLayout" Target="../slideLayouts/slideLayout2.xml"/><Relationship Id="rId4" Type="http://schemas.openxmlformats.org/officeDocument/2006/relationships/hyperlink" Target="https://www.vgchartz.com/methodology.php"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Chinwendu Emelumba	</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Data Analytics Portfolio</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3FEC9-1AD0-EE62-188A-A8EF313E9659}"/>
              </a:ext>
            </a:extLst>
          </p:cNvPr>
          <p:cNvSpPr>
            <a:spLocks noGrp="1"/>
          </p:cNvSpPr>
          <p:nvPr>
            <p:ph type="title" idx="4294967295"/>
          </p:nvPr>
        </p:nvSpPr>
        <p:spPr>
          <a:xfrm>
            <a:off x="-336228" y="3471371"/>
            <a:ext cx="5612775" cy="542925"/>
          </a:xfrm>
        </p:spPr>
        <p:txBody>
          <a:bodyPr>
            <a:normAutofit/>
          </a:bodyPr>
          <a:lstStyle/>
          <a:p>
            <a:r>
              <a:rPr lang="en-US" sz="2800" dirty="0">
                <a:solidFill>
                  <a:schemeClr val="tx1"/>
                </a:solidFill>
              </a:rPr>
              <a:t>Fig.2: Summary Stats </a:t>
            </a:r>
          </a:p>
        </p:txBody>
      </p:sp>
      <p:graphicFrame>
        <p:nvGraphicFramePr>
          <p:cNvPr id="4" name="Content Placeholder 3">
            <a:extLst>
              <a:ext uri="{FF2B5EF4-FFF2-40B4-BE49-F238E27FC236}">
                <a16:creationId xmlns:a16="http://schemas.microsoft.com/office/drawing/2014/main" id="{F993B952-429D-1FA1-064A-3436EDDC49AE}"/>
              </a:ext>
            </a:extLst>
          </p:cNvPr>
          <p:cNvGraphicFramePr>
            <a:graphicFrameLocks noGrp="1"/>
          </p:cNvGraphicFramePr>
          <p:nvPr>
            <p:ph type="pic" idx="4294967295"/>
            <p:extLst>
              <p:ext uri="{D42A27DB-BD31-4B8C-83A1-F6EECF244321}">
                <p14:modId xmlns:p14="http://schemas.microsoft.com/office/powerpoint/2010/main" val="959735159"/>
              </p:ext>
            </p:extLst>
          </p:nvPr>
        </p:nvGraphicFramePr>
        <p:xfrm>
          <a:off x="4287187" y="2203551"/>
          <a:ext cx="7240249" cy="3424804"/>
        </p:xfrm>
        <a:graphic>
          <a:graphicData uri="http://schemas.openxmlformats.org/drawingml/2006/table">
            <a:tbl>
              <a:tblPr firstRow="1" firstCol="1" bandRow="1">
                <a:tableStyleId>{5C22544A-7EE6-4342-B048-85BDC9FD1C3A}</a:tableStyleId>
              </a:tblPr>
              <a:tblGrid>
                <a:gridCol w="4505526">
                  <a:extLst>
                    <a:ext uri="{9D8B030D-6E8A-4147-A177-3AD203B41FA5}">
                      <a16:colId xmlns:a16="http://schemas.microsoft.com/office/drawing/2014/main" val="3073937909"/>
                    </a:ext>
                  </a:extLst>
                </a:gridCol>
                <a:gridCol w="1176996">
                  <a:extLst>
                    <a:ext uri="{9D8B030D-6E8A-4147-A177-3AD203B41FA5}">
                      <a16:colId xmlns:a16="http://schemas.microsoft.com/office/drawing/2014/main" val="1738612584"/>
                    </a:ext>
                  </a:extLst>
                </a:gridCol>
                <a:gridCol w="1557727">
                  <a:extLst>
                    <a:ext uri="{9D8B030D-6E8A-4147-A177-3AD203B41FA5}">
                      <a16:colId xmlns:a16="http://schemas.microsoft.com/office/drawing/2014/main" val="883188473"/>
                    </a:ext>
                  </a:extLst>
                </a:gridCol>
              </a:tblGrid>
              <a:tr h="457578">
                <a:tc>
                  <a:txBody>
                    <a:bodyPr/>
                    <a:lstStyle/>
                    <a:p>
                      <a:pPr marL="0" marR="0" algn="l">
                        <a:lnSpc>
                          <a:spcPct val="107000"/>
                        </a:lnSpc>
                        <a:spcBef>
                          <a:spcPts val="0"/>
                        </a:spcBef>
                        <a:spcAft>
                          <a:spcPts val="0"/>
                        </a:spcAft>
                      </a:pPr>
                      <a:r>
                        <a:rPr lang="en-US" sz="1600" kern="0" dirty="0">
                          <a:effectLst/>
                        </a:rPr>
                        <a:t>Measures of Central Tendency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600" kern="0" dirty="0" err="1">
                          <a:effectLst/>
                        </a:rPr>
                        <a:t>NA_Sales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600" b="1" kern="0" dirty="0" err="1">
                          <a:effectLst/>
                        </a:rPr>
                        <a:t>Global_Sales</a:t>
                      </a:r>
                      <a:endParaRPr lang="en-US" sz="16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683805059"/>
                  </a:ext>
                </a:extLst>
              </a:tr>
              <a:tr h="457578">
                <a:tc>
                  <a:txBody>
                    <a:bodyPr/>
                    <a:lstStyle/>
                    <a:p>
                      <a:pPr marL="0" marR="0" algn="l">
                        <a:lnSpc>
                          <a:spcPct val="107000"/>
                        </a:lnSpc>
                        <a:spcBef>
                          <a:spcPts val="0"/>
                        </a:spcBef>
                        <a:spcAft>
                          <a:spcPts val="0"/>
                        </a:spcAft>
                      </a:pPr>
                      <a:r>
                        <a:rPr lang="en-US" sz="1600" kern="0" dirty="0">
                          <a:effectLst/>
                        </a:rPr>
                        <a:t>Mean</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600" kern="0">
                          <a:effectLst/>
                        </a:rPr>
                        <a:t>0.24174</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600" kern="0">
                          <a:effectLst/>
                        </a:rPr>
                        <a:t>0.491385294</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10046567"/>
                  </a:ext>
                </a:extLst>
              </a:tr>
              <a:tr h="245611">
                <a:tc>
                  <a:txBody>
                    <a:bodyPr/>
                    <a:lstStyle/>
                    <a:p>
                      <a:pPr marL="0" marR="0" algn="l">
                        <a:lnSpc>
                          <a:spcPct val="107000"/>
                        </a:lnSpc>
                        <a:spcBef>
                          <a:spcPts val="0"/>
                        </a:spcBef>
                        <a:spcAft>
                          <a:spcPts val="0"/>
                        </a:spcAft>
                      </a:pPr>
                      <a:r>
                        <a:rPr lang="en-US" sz="1600" kern="0" dirty="0">
                          <a:effectLst/>
                        </a:rPr>
                        <a:t>Median</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600" kern="0">
                          <a:effectLst/>
                        </a:rPr>
                        <a:t>0.08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600" kern="0">
                          <a:effectLst/>
                        </a:rPr>
                        <a:t>0.17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683239581"/>
                  </a:ext>
                </a:extLst>
              </a:tr>
              <a:tr h="245611">
                <a:tc>
                  <a:txBody>
                    <a:bodyPr/>
                    <a:lstStyle/>
                    <a:p>
                      <a:pPr marL="0" marR="0" algn="l">
                        <a:lnSpc>
                          <a:spcPct val="107000"/>
                        </a:lnSpc>
                        <a:spcBef>
                          <a:spcPts val="0"/>
                        </a:spcBef>
                        <a:spcAft>
                          <a:spcPts val="0"/>
                        </a:spcAft>
                      </a:pPr>
                      <a:r>
                        <a:rPr lang="en-US" sz="1600" kern="0" dirty="0">
                          <a:effectLst/>
                        </a:rPr>
                        <a:t>Mode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600" kern="0">
                          <a:effectLst/>
                        </a:rPr>
                        <a:t>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600" kern="0">
                          <a:effectLst/>
                        </a:rPr>
                        <a:t>0.02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789943308"/>
                  </a:ext>
                </a:extLst>
              </a:tr>
              <a:tr h="247248">
                <a:tc>
                  <a:txBody>
                    <a:bodyPr/>
                    <a:lstStyle/>
                    <a:p>
                      <a:pPr marL="0" marR="0" algn="l">
                        <a:lnSpc>
                          <a:spcPct val="107000"/>
                        </a:lnSpc>
                        <a:spcBef>
                          <a:spcPts val="0"/>
                        </a:spcBef>
                        <a:spcAft>
                          <a:spcPts val="0"/>
                        </a:spcAft>
                      </a:pPr>
                      <a:r>
                        <a:rPr lang="en-US" sz="1600" kern="0" dirty="0">
                          <a:effectLst/>
                        </a:rPr>
                        <a:t>Range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600" kern="0">
                          <a:effectLst/>
                        </a:rPr>
                        <a:t>41.49</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pPr>
                      <a:endParaRPr lang="en-US" sz="1600" kern="100" dirty="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050173477"/>
                  </a:ext>
                </a:extLst>
              </a:tr>
              <a:tr h="247248">
                <a:tc>
                  <a:txBody>
                    <a:bodyPr/>
                    <a:lstStyle/>
                    <a:p>
                      <a:pPr marL="0" marR="0" algn="l">
                        <a:lnSpc>
                          <a:spcPct val="107000"/>
                        </a:lnSpc>
                        <a:spcBef>
                          <a:spcPts val="0"/>
                        </a:spcBef>
                        <a:spcAft>
                          <a:spcPts val="0"/>
                        </a:spcAft>
                      </a:pPr>
                      <a:r>
                        <a:rPr lang="en-US" sz="1600" kern="0" dirty="0">
                          <a:effectLst/>
                        </a:rPr>
                        <a:t>Q3</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600" kern="0">
                          <a:effectLst/>
                        </a:rPr>
                        <a:t>0.24</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pPr>
                      <a:endParaRPr lang="en-US" sz="1600" kern="1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048293945"/>
                  </a:ext>
                </a:extLst>
              </a:tr>
              <a:tr h="247248">
                <a:tc>
                  <a:txBody>
                    <a:bodyPr/>
                    <a:lstStyle/>
                    <a:p>
                      <a:pPr marL="0" marR="0" algn="l">
                        <a:lnSpc>
                          <a:spcPct val="107000"/>
                        </a:lnSpc>
                        <a:spcBef>
                          <a:spcPts val="0"/>
                        </a:spcBef>
                        <a:spcAft>
                          <a:spcPts val="0"/>
                        </a:spcAft>
                      </a:pPr>
                      <a:r>
                        <a:rPr lang="en-US" sz="1600" kern="0" dirty="0">
                          <a:effectLst/>
                        </a:rPr>
                        <a:t>Q1</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600" kern="0">
                          <a:effectLst/>
                        </a:rPr>
                        <a:t>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pPr>
                      <a:endParaRPr lang="en-US" sz="1600" kern="1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77323049"/>
                  </a:ext>
                </a:extLst>
              </a:tr>
              <a:tr h="247248">
                <a:tc>
                  <a:txBody>
                    <a:bodyPr/>
                    <a:lstStyle/>
                    <a:p>
                      <a:pPr marL="0" marR="0" algn="l">
                        <a:lnSpc>
                          <a:spcPct val="107000"/>
                        </a:lnSpc>
                        <a:spcBef>
                          <a:spcPts val="0"/>
                        </a:spcBef>
                        <a:spcAft>
                          <a:spcPts val="0"/>
                        </a:spcAft>
                      </a:pPr>
                      <a:r>
                        <a:rPr lang="en-US" sz="1600" kern="0" dirty="0">
                          <a:effectLst/>
                        </a:rPr>
                        <a:t>IQR</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600" kern="0">
                          <a:effectLst/>
                        </a:rPr>
                        <a:t>0.24</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pPr>
                      <a:endParaRPr lang="en-US" sz="1600" kern="1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68566151"/>
                  </a:ext>
                </a:extLst>
              </a:tr>
              <a:tr h="457578">
                <a:tc>
                  <a:txBody>
                    <a:bodyPr/>
                    <a:lstStyle/>
                    <a:p>
                      <a:pPr marL="0" marR="0" algn="l">
                        <a:lnSpc>
                          <a:spcPct val="107000"/>
                        </a:lnSpc>
                        <a:spcBef>
                          <a:spcPts val="0"/>
                        </a:spcBef>
                        <a:spcAft>
                          <a:spcPts val="0"/>
                        </a:spcAft>
                      </a:pPr>
                      <a:r>
                        <a:rPr lang="en-US" sz="1600" kern="0" dirty="0">
                          <a:effectLst/>
                        </a:rPr>
                        <a:t>Outlier Values (Lower Limit - i.e. Outliers are below -0.36)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600" kern="0" dirty="0">
                          <a:effectLst/>
                        </a:rPr>
                        <a:t>-0.36</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pPr>
                      <a:endParaRPr lang="en-US" sz="1600" kern="100" dirty="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649970068"/>
                  </a:ext>
                </a:extLst>
              </a:tr>
              <a:tr h="457578">
                <a:tc>
                  <a:txBody>
                    <a:bodyPr/>
                    <a:lstStyle/>
                    <a:p>
                      <a:pPr marL="0" marR="0" algn="l">
                        <a:lnSpc>
                          <a:spcPct val="107000"/>
                        </a:lnSpc>
                        <a:spcBef>
                          <a:spcPts val="0"/>
                        </a:spcBef>
                        <a:spcAft>
                          <a:spcPts val="0"/>
                        </a:spcAft>
                      </a:pPr>
                      <a:r>
                        <a:rPr lang="en-US" sz="1600" kern="0" dirty="0">
                          <a:effectLst/>
                        </a:rPr>
                        <a:t>Outlier Values (Upper Limit - i.e. Outliers are above 0.6)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600" kern="0">
                          <a:effectLst/>
                        </a:rPr>
                        <a:t>0.6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l">
                        <a:lnSpc>
                          <a:spcPct val="107000"/>
                        </a:lnSpc>
                      </a:pPr>
                      <a:endParaRPr lang="en-US" sz="1600" kern="100" dirty="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16828555"/>
                  </a:ext>
                </a:extLst>
              </a:tr>
            </a:tbl>
          </a:graphicData>
        </a:graphic>
      </p:graphicFrame>
      <p:sp>
        <p:nvSpPr>
          <p:cNvPr id="5" name="TextBox 4">
            <a:extLst>
              <a:ext uri="{FF2B5EF4-FFF2-40B4-BE49-F238E27FC236}">
                <a16:creationId xmlns:a16="http://schemas.microsoft.com/office/drawing/2014/main" id="{C36181AC-B4F2-0F67-40E1-59A15A870DF4}"/>
              </a:ext>
            </a:extLst>
          </p:cNvPr>
          <p:cNvSpPr txBox="1"/>
          <p:nvPr/>
        </p:nvSpPr>
        <p:spPr>
          <a:xfrm>
            <a:off x="2038660" y="740667"/>
            <a:ext cx="7989756" cy="800219"/>
          </a:xfrm>
          <a:prstGeom prst="rect">
            <a:avLst/>
          </a:prstGeom>
          <a:noFill/>
        </p:spPr>
        <p:txBody>
          <a:bodyPr wrap="square" rtlCol="0">
            <a:spAutoFit/>
          </a:bodyPr>
          <a:lstStyle/>
          <a:p>
            <a:pPr algn="ctr"/>
            <a:r>
              <a:rPr lang="en-US" sz="4600" dirty="0">
                <a:solidFill>
                  <a:schemeClr val="tx2"/>
                </a:solidFill>
                <a:effectLst>
                  <a:outerShdw blurRad="38100" dist="38100" dir="2700000" algn="tl">
                    <a:srgbClr val="000000">
                      <a:alpha val="43137"/>
                    </a:srgbClr>
                  </a:outerShdw>
                </a:effectLst>
                <a:latin typeface="Arial Nova Light (Heading)"/>
              </a:rPr>
              <a:t>Project Components (Contd.)</a:t>
            </a:r>
          </a:p>
        </p:txBody>
      </p:sp>
    </p:spTree>
    <p:extLst>
      <p:ext uri="{BB962C8B-B14F-4D97-AF65-F5344CB8AC3E}">
        <p14:creationId xmlns:p14="http://schemas.microsoft.com/office/powerpoint/2010/main" val="2096737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6A65-40E4-BEBE-71EF-BE9BEA65DEB4}"/>
              </a:ext>
            </a:extLst>
          </p:cNvPr>
          <p:cNvSpPr>
            <a:spLocks noGrp="1"/>
          </p:cNvSpPr>
          <p:nvPr>
            <p:ph type="title"/>
          </p:nvPr>
        </p:nvSpPr>
        <p:spPr/>
        <p:txBody>
          <a:bodyPr/>
          <a:lstStyle/>
          <a:p>
            <a:r>
              <a:rPr lang="en-US" dirty="0"/>
              <a:t>Project Components (Contd.)</a:t>
            </a:r>
          </a:p>
        </p:txBody>
      </p:sp>
      <p:sp>
        <p:nvSpPr>
          <p:cNvPr id="3" name="Content Placeholder 2">
            <a:extLst>
              <a:ext uri="{FF2B5EF4-FFF2-40B4-BE49-F238E27FC236}">
                <a16:creationId xmlns:a16="http://schemas.microsoft.com/office/drawing/2014/main" id="{71454A26-6A31-D466-13B6-628C6BD97B95}"/>
              </a:ext>
            </a:extLst>
          </p:cNvPr>
          <p:cNvSpPr>
            <a:spLocks noGrp="1"/>
          </p:cNvSpPr>
          <p:nvPr>
            <p:ph idx="1"/>
          </p:nvPr>
        </p:nvSpPr>
        <p:spPr/>
        <p:txBody>
          <a:bodyPr>
            <a:normAutofit fontScale="92500"/>
          </a:bodyPr>
          <a:lstStyle/>
          <a:p>
            <a:r>
              <a:rPr lang="en-US" dirty="0"/>
              <a:t>Recommendations:</a:t>
            </a:r>
          </a:p>
          <a:p>
            <a:pPr lvl="1">
              <a:buFont typeface="Wingdings" panose="05000000000000000000" pitchFamily="2" charset="2"/>
              <a:buChar char="Ø"/>
            </a:pPr>
            <a:r>
              <a:rPr lang="en-US" dirty="0"/>
              <a:t>In the light of the findings from my analysis (</a:t>
            </a:r>
            <a:r>
              <a:rPr lang="en-US" u="sng"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GameCo</a:t>
            </a:r>
            <a:r>
              <a:rPr lang="en-US"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 </a:t>
            </a:r>
            <a:r>
              <a:rPr lang="en-US" u="sng"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VGSales</a:t>
            </a:r>
            <a:r>
              <a:rPr lang="en-US"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 Analysis &amp; Presentation</a:t>
            </a:r>
            <a:r>
              <a:rPr lang="en-US" dirty="0"/>
              <a:t>), I made the following recommendations:</a:t>
            </a:r>
          </a:p>
          <a:p>
            <a:pPr lvl="2">
              <a:buFont typeface="Wingdings" panose="05000000000000000000" pitchFamily="2" charset="2"/>
              <a:buChar char="§"/>
            </a:pPr>
            <a:r>
              <a:rPr lang="en-US" dirty="0"/>
              <a:t>In order to maximize return-on-investment (ROI), </a:t>
            </a:r>
            <a:r>
              <a:rPr lang="en-US" dirty="0" err="1"/>
              <a:t>GameCo</a:t>
            </a:r>
            <a:r>
              <a:rPr lang="en-US" dirty="0"/>
              <a:t>. ought to consider aggressively marshalling marketing resources towards Shooter genre games in its largest market, viz. NA. </a:t>
            </a:r>
          </a:p>
          <a:p>
            <a:pPr lvl="2">
              <a:buFont typeface="Wingdings" panose="05000000000000000000" pitchFamily="2" charset="2"/>
              <a:buChar char="§"/>
            </a:pPr>
            <a:r>
              <a:rPr lang="en-US" dirty="0"/>
              <a:t>In order to maximize ROI, </a:t>
            </a:r>
            <a:r>
              <a:rPr lang="en-US" dirty="0" err="1"/>
              <a:t>GameCo</a:t>
            </a:r>
            <a:r>
              <a:rPr lang="en-US" dirty="0"/>
              <a:t>. ought to consider aggressively marshalling marketing resources towards Role-playing genre games in JP. </a:t>
            </a:r>
          </a:p>
          <a:p>
            <a:pPr lvl="2">
              <a:buFont typeface="Wingdings" panose="05000000000000000000" pitchFamily="2" charset="2"/>
              <a:buChar char="§"/>
            </a:pPr>
            <a:r>
              <a:rPr lang="en-US" dirty="0"/>
              <a:t>In order to maximize ROI, </a:t>
            </a:r>
            <a:r>
              <a:rPr lang="en-US" dirty="0" err="1"/>
              <a:t>GameCo</a:t>
            </a:r>
            <a:r>
              <a:rPr lang="en-US" dirty="0"/>
              <a:t>. ought to consider investigating the anomalous appearance of the EU sales performance outpacing that of NA in 2016. Understanding the reason for this departure from annual trends of the past five years may help </a:t>
            </a:r>
            <a:r>
              <a:rPr lang="en-US" dirty="0" err="1"/>
              <a:t>GameCo</a:t>
            </a:r>
            <a:r>
              <a:rPr lang="en-US" dirty="0"/>
              <a:t>. better determine how to allocate marketing resources for 2017 in EU and NA. </a:t>
            </a:r>
          </a:p>
          <a:p>
            <a:pPr marL="810000" lvl="2" indent="0">
              <a:buNone/>
            </a:pPr>
            <a:endParaRPr lang="en-US" dirty="0"/>
          </a:p>
        </p:txBody>
      </p:sp>
    </p:spTree>
    <p:extLst>
      <p:ext uri="{BB962C8B-B14F-4D97-AF65-F5344CB8AC3E}">
        <p14:creationId xmlns:p14="http://schemas.microsoft.com/office/powerpoint/2010/main" val="2348318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296B84-5736-58FB-A75C-8E88CAC10454}"/>
              </a:ext>
            </a:extLst>
          </p:cNvPr>
          <p:cNvSpPr>
            <a:spLocks noGrp="1"/>
          </p:cNvSpPr>
          <p:nvPr>
            <p:ph type="title"/>
          </p:nvPr>
        </p:nvSpPr>
        <p:spPr>
          <a:xfrm>
            <a:off x="913795" y="608436"/>
            <a:ext cx="10353762" cy="5238181"/>
          </a:xfrm>
        </p:spPr>
        <p:txBody>
          <a:bodyPr>
            <a:normAutofit/>
          </a:bodyPr>
          <a:lstStyle/>
          <a:p>
            <a:r>
              <a:rPr lang="en-US" sz="4800" dirty="0"/>
              <a:t>Influenza Season – Are You Prepared? </a:t>
            </a:r>
            <a:br>
              <a:rPr lang="en-US" sz="4800" dirty="0"/>
            </a:br>
            <a:r>
              <a:rPr lang="en-US" sz="4800" dirty="0"/>
              <a:t>(Project #2)</a:t>
            </a:r>
          </a:p>
        </p:txBody>
      </p:sp>
    </p:spTree>
    <p:extLst>
      <p:ext uri="{BB962C8B-B14F-4D97-AF65-F5344CB8AC3E}">
        <p14:creationId xmlns:p14="http://schemas.microsoft.com/office/powerpoint/2010/main" val="3051185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3F95BC-867D-A0AE-D894-EED0A450690B}"/>
              </a:ext>
            </a:extLst>
          </p:cNvPr>
          <p:cNvSpPr>
            <a:spLocks noGrp="1"/>
          </p:cNvSpPr>
          <p:nvPr>
            <p:ph type="title"/>
          </p:nvPr>
        </p:nvSpPr>
        <p:spPr/>
        <p:txBody>
          <a:bodyPr/>
          <a:lstStyle/>
          <a:p>
            <a:r>
              <a:rPr lang="en-US" dirty="0"/>
              <a:t>Project Components</a:t>
            </a:r>
          </a:p>
        </p:txBody>
      </p:sp>
      <p:sp>
        <p:nvSpPr>
          <p:cNvPr id="5" name="Content Placeholder 4">
            <a:extLst>
              <a:ext uri="{FF2B5EF4-FFF2-40B4-BE49-F238E27FC236}">
                <a16:creationId xmlns:a16="http://schemas.microsoft.com/office/drawing/2014/main" id="{E32A2A9B-3C95-AC25-8957-7B45D172F6C1}"/>
              </a:ext>
            </a:extLst>
          </p:cNvPr>
          <p:cNvSpPr>
            <a:spLocks noGrp="1"/>
          </p:cNvSpPr>
          <p:nvPr>
            <p:ph idx="1"/>
          </p:nvPr>
        </p:nvSpPr>
        <p:spPr/>
        <p:txBody>
          <a:bodyPr/>
          <a:lstStyle/>
          <a:p>
            <a:r>
              <a:rPr lang="en-US" dirty="0"/>
              <a:t>Company Objective: Assisting medical staffing agency in determining when to send staff, and how many to each state in the U.S.  </a:t>
            </a:r>
          </a:p>
          <a:p>
            <a:r>
              <a:rPr lang="en-US" dirty="0"/>
              <a:t>Analyst Role: </a:t>
            </a:r>
          </a:p>
          <a:p>
            <a:pPr lvl="1">
              <a:buFont typeface="Wingdings" panose="05000000000000000000" pitchFamily="2" charset="2"/>
              <a:buChar char="Ø"/>
            </a:pPr>
            <a:r>
              <a:rPr lang="en-US" dirty="0"/>
              <a:t>As a data analyst for a medical staffing agency, I was tasked with drawing insights from combined data from the US Census Bureau and the CDC to be used in the formulation of recommendations to be included in the development of a staffing plan with appropriate spatial and temporal distribution of medical personnel based on regional influenza trends and staffing demands.</a:t>
            </a:r>
          </a:p>
        </p:txBody>
      </p:sp>
    </p:spTree>
    <p:extLst>
      <p:ext uri="{BB962C8B-B14F-4D97-AF65-F5344CB8AC3E}">
        <p14:creationId xmlns:p14="http://schemas.microsoft.com/office/powerpoint/2010/main" val="4099676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8AAB-0427-5971-43DF-8A6A99F8A46E}"/>
              </a:ext>
            </a:extLst>
          </p:cNvPr>
          <p:cNvSpPr>
            <a:spLocks noGrp="1"/>
          </p:cNvSpPr>
          <p:nvPr>
            <p:ph type="title"/>
          </p:nvPr>
        </p:nvSpPr>
        <p:spPr/>
        <p:txBody>
          <a:bodyPr/>
          <a:lstStyle/>
          <a:p>
            <a:r>
              <a:rPr lang="en-US" dirty="0"/>
              <a:t>Project Components (Contd.)</a:t>
            </a:r>
          </a:p>
        </p:txBody>
      </p:sp>
      <p:sp>
        <p:nvSpPr>
          <p:cNvPr id="3" name="Content Placeholder 2">
            <a:extLst>
              <a:ext uri="{FF2B5EF4-FFF2-40B4-BE49-F238E27FC236}">
                <a16:creationId xmlns:a16="http://schemas.microsoft.com/office/drawing/2014/main" id="{7EC860A4-A5ED-8527-E880-770D049FEEA4}"/>
              </a:ext>
            </a:extLst>
          </p:cNvPr>
          <p:cNvSpPr>
            <a:spLocks noGrp="1"/>
          </p:cNvSpPr>
          <p:nvPr>
            <p:ph idx="1"/>
          </p:nvPr>
        </p:nvSpPr>
        <p:spPr/>
        <p:txBody>
          <a:bodyPr/>
          <a:lstStyle/>
          <a:p>
            <a:r>
              <a:rPr lang="en-US" dirty="0"/>
              <a:t>Analyst Role (Contd.):</a:t>
            </a:r>
          </a:p>
          <a:p>
            <a:pPr lvl="1">
              <a:buFont typeface="Wingdings" panose="05000000000000000000" pitchFamily="2" charset="2"/>
              <a:buChar char="Ø"/>
            </a:pPr>
            <a:r>
              <a:rPr lang="en-US" dirty="0"/>
              <a:t>My analysis was guided by the following additional considerations: </a:t>
            </a:r>
          </a:p>
          <a:p>
            <a:pPr lvl="2">
              <a:buFont typeface="Wingdings" panose="05000000000000000000" pitchFamily="2" charset="2"/>
              <a:buChar char="§"/>
            </a:pPr>
            <a:r>
              <a:rPr lang="en-US" dirty="0"/>
              <a:t>Determine whether influenza occurs seasonally or throughout the entire year. If seasonal, does it start and end at the same time (month) in every state?</a:t>
            </a:r>
          </a:p>
          <a:p>
            <a:pPr lvl="2">
              <a:buFont typeface="Wingdings" panose="05000000000000000000" pitchFamily="2" charset="2"/>
              <a:buChar char="§"/>
            </a:pPr>
            <a:r>
              <a:rPr lang="en-US" dirty="0"/>
              <a:t>Prioritize states with large vulnerable populations. Consider state categorization system such that each state is ranked as low-, medium-, or high-need based on its vulnerable population count.</a:t>
            </a:r>
          </a:p>
          <a:p>
            <a:pPr lvl="2">
              <a:buFont typeface="Wingdings" panose="05000000000000000000" pitchFamily="2" charset="2"/>
              <a:buChar char="§"/>
            </a:pPr>
            <a:r>
              <a:rPr lang="en-US" dirty="0"/>
              <a:t>Pay particular attention to influenza deaths, vulnerable populations, and (optionally) flu-shot rates—particularly in vulnerable populations—to determine medical staffing needs. </a:t>
            </a:r>
          </a:p>
        </p:txBody>
      </p:sp>
    </p:spTree>
    <p:extLst>
      <p:ext uri="{BB962C8B-B14F-4D97-AF65-F5344CB8AC3E}">
        <p14:creationId xmlns:p14="http://schemas.microsoft.com/office/powerpoint/2010/main" val="1499803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EB6E-7EA6-D543-842A-101F3098CBD7}"/>
              </a:ext>
            </a:extLst>
          </p:cNvPr>
          <p:cNvSpPr>
            <a:spLocks noGrp="1"/>
          </p:cNvSpPr>
          <p:nvPr>
            <p:ph type="title"/>
          </p:nvPr>
        </p:nvSpPr>
        <p:spPr/>
        <p:txBody>
          <a:bodyPr/>
          <a:lstStyle/>
          <a:p>
            <a:r>
              <a:rPr lang="en-US" dirty="0"/>
              <a:t>Project Components (Contd.)</a:t>
            </a:r>
          </a:p>
        </p:txBody>
      </p:sp>
      <p:sp>
        <p:nvSpPr>
          <p:cNvPr id="3" name="Content Placeholder 2">
            <a:extLst>
              <a:ext uri="{FF2B5EF4-FFF2-40B4-BE49-F238E27FC236}">
                <a16:creationId xmlns:a16="http://schemas.microsoft.com/office/drawing/2014/main" id="{FF0D7BBC-403C-5168-75AF-A730E234BC51}"/>
              </a:ext>
            </a:extLst>
          </p:cNvPr>
          <p:cNvSpPr>
            <a:spLocks noGrp="1"/>
          </p:cNvSpPr>
          <p:nvPr>
            <p:ph idx="1"/>
          </p:nvPr>
        </p:nvSpPr>
        <p:spPr/>
        <p:txBody>
          <a:bodyPr>
            <a:normAutofit fontScale="92500" lnSpcReduction="20000"/>
          </a:bodyPr>
          <a:lstStyle/>
          <a:p>
            <a:r>
              <a:rPr lang="en-US" dirty="0"/>
              <a:t>Data Set(s):</a:t>
            </a:r>
          </a:p>
          <a:p>
            <a:pPr lvl="1">
              <a:buFont typeface="Wingdings" panose="05000000000000000000" pitchFamily="2" charset="2"/>
              <a:buChar char="Ø"/>
            </a:pPr>
            <a:r>
              <a:rPr lang="en-US" dirty="0"/>
              <a:t>Influenza deaths by geography</a:t>
            </a:r>
          </a:p>
          <a:p>
            <a:pPr lvl="2">
              <a:buFont typeface="Wingdings" panose="05000000000000000000" pitchFamily="2" charset="2"/>
              <a:buChar char="§"/>
            </a:pPr>
            <a:r>
              <a:rPr lang="en-US" sz="1800" u="sng" kern="100" dirty="0">
                <a:solidFill>
                  <a:srgbClr val="0000FF"/>
                </a:solidFill>
                <a:effectLst/>
                <a:latin typeface="Aptos" panose="020B0004020202020204" pitchFamily="34" charset="0"/>
                <a:ea typeface="Aptos" panose="020B0004020202020204" pitchFamily="34" charset="0"/>
                <a:cs typeface="Times New Roman" panose="02020603050405020304" pitchFamily="18" charset="0"/>
                <a:hlinkClick r:id="rId2"/>
              </a:rPr>
              <a:t>CDC_Influenza_Deaths_Dataset_edited.</a:t>
            </a:r>
            <a:r>
              <a:rPr lang="en-US" sz="1800" kern="100" dirty="0">
                <a:solidFill>
                  <a:srgbClr val="0000FF"/>
                </a:solidFill>
                <a:effectLst/>
                <a:latin typeface="Aptos" panose="020B0004020202020204" pitchFamily="34" charset="0"/>
                <a:ea typeface="Aptos" panose="020B0004020202020204" pitchFamily="34" charset="0"/>
                <a:cs typeface="Times New Roman" panose="02020603050405020304" pitchFamily="18" charset="0"/>
                <a:hlinkClick r:id="rId2"/>
              </a:rPr>
              <a:t>xlsx</a:t>
            </a:r>
          </a:p>
          <a:p>
            <a:pPr lvl="1">
              <a:buFont typeface="Wingdings" panose="05000000000000000000" pitchFamily="2" charset="2"/>
              <a:buChar char="Ø"/>
            </a:pPr>
            <a:r>
              <a:rPr lang="en-US" dirty="0"/>
              <a:t>Population data by geography, time, age, and gender</a:t>
            </a:r>
            <a:endParaRPr lang="en-US" kern="100" dirty="0">
              <a:solidFill>
                <a:srgbClr val="0000FF"/>
              </a:solidFill>
              <a:effectLst/>
              <a:latin typeface="Aptos" panose="020B0004020202020204" pitchFamily="34" charset="0"/>
              <a:cs typeface="Times New Roman" panose="02020603050405020304" pitchFamily="18" charset="0"/>
              <a:hlinkClick r:id="rId2"/>
            </a:endParaRPr>
          </a:p>
          <a:p>
            <a:pPr lvl="2">
              <a:buFont typeface="Wingdings" panose="05000000000000000000" pitchFamily="2" charset="2"/>
              <a:buChar char="§"/>
            </a:pPr>
            <a:r>
              <a:rPr lang="en-US" u="sng" kern="100" dirty="0">
                <a:solidFill>
                  <a:srgbClr val="0000FF"/>
                </a:solidFill>
                <a:effectLst/>
                <a:latin typeface="Aptos" panose="020B0004020202020204" pitchFamily="34" charset="0"/>
                <a:ea typeface="Aptos" panose="020B0004020202020204" pitchFamily="34" charset="0"/>
                <a:cs typeface="Times New Roman" panose="02020603050405020304" pitchFamily="18" charset="0"/>
                <a:hlinkClick r:id="rId2"/>
              </a:rPr>
              <a:t> </a:t>
            </a:r>
            <a:r>
              <a:rPr lang="en-US" sz="1800" u="sng" kern="100" dirty="0">
                <a:solidFill>
                  <a:srgbClr val="0000FF"/>
                </a:solidFill>
                <a:effectLst/>
                <a:latin typeface="Aptos" panose="020B0004020202020204" pitchFamily="34" charset="0"/>
                <a:ea typeface="Aptos" panose="020B0004020202020204" pitchFamily="34" charset="0"/>
                <a:cs typeface="Times New Roman" panose="02020603050405020304" pitchFamily="18" charset="0"/>
                <a:hlinkClick r:id="rId3"/>
              </a:rPr>
              <a:t>Census Population Dataset</a:t>
            </a:r>
            <a:endParaRPr lang="en-US" u="sng" kern="100" dirty="0">
              <a:solidFill>
                <a:srgbClr val="0000FF"/>
              </a:solidFill>
              <a:effectLst/>
              <a:latin typeface="Aptos" panose="020B0004020202020204" pitchFamily="34" charset="0"/>
              <a:ea typeface="Aptos" panose="020B0004020202020204" pitchFamily="34" charset="0"/>
              <a:cs typeface="Times New Roman" panose="02020603050405020304" pitchFamily="18" charset="0"/>
            </a:endParaRPr>
          </a:p>
          <a:p>
            <a:pPr lvl="1">
              <a:buFont typeface="Wingdings" panose="05000000000000000000" pitchFamily="2" charset="2"/>
              <a:buChar char="Ø"/>
            </a:pPr>
            <a:r>
              <a:rPr lang="en-US" dirty="0"/>
              <a:t>Counts of influenza laboratory test results by state (survey)</a:t>
            </a:r>
            <a:endParaRPr lang="en-US" u="sng" kern="100" dirty="0">
              <a:solidFill>
                <a:srgbClr val="0000FF"/>
              </a:solidFill>
              <a:effectLst/>
              <a:latin typeface="Aptos" panose="020B0004020202020204" pitchFamily="34" charset="0"/>
              <a:cs typeface="Times New Roman" panose="02020603050405020304" pitchFamily="18" charset="0"/>
            </a:endParaRPr>
          </a:p>
          <a:p>
            <a:pPr lvl="2">
              <a:buFont typeface="Wingdings" panose="05000000000000000000" pitchFamily="2" charset="2"/>
              <a:buChar char="§"/>
            </a:pPr>
            <a:r>
              <a:rPr lang="en-US" sz="1800" u="sng" kern="100" dirty="0">
                <a:solidFill>
                  <a:srgbClr val="0000FF"/>
                </a:solidFill>
                <a:effectLst/>
                <a:latin typeface="Aptos" panose="020B0004020202020204" pitchFamily="34" charset="0"/>
                <a:ea typeface="Aptos" panose="020B0004020202020204" pitchFamily="34" charset="0"/>
                <a:cs typeface="Times New Roman" panose="02020603050405020304" pitchFamily="18" charset="0"/>
                <a:hlinkClick r:id="rId4"/>
              </a:rPr>
              <a:t>CDC_Influenza_Visits.xlsx</a:t>
            </a:r>
            <a:endParaRPr lang="en-US" sz="1800" u="sng" kern="100" dirty="0">
              <a:solidFill>
                <a:srgbClr val="0000FF"/>
              </a:solidFill>
              <a:effectLst/>
              <a:latin typeface="Aptos" panose="020B0004020202020204" pitchFamily="34" charset="0"/>
              <a:ea typeface="Aptos" panose="020B0004020202020204" pitchFamily="34" charset="0"/>
              <a:cs typeface="Times New Roman" panose="02020603050405020304" pitchFamily="18" charset="0"/>
            </a:endParaRPr>
          </a:p>
          <a:p>
            <a:pPr lvl="2">
              <a:buFont typeface="Wingdings" panose="05000000000000000000" pitchFamily="2" charset="2"/>
              <a:buChar char="§"/>
            </a:pPr>
            <a:r>
              <a:rPr lang="en-US" sz="1800" u="sng" kern="100" dirty="0">
                <a:solidFill>
                  <a:srgbClr val="0000FF"/>
                </a:solidFill>
                <a:effectLst/>
                <a:latin typeface="Aptos" panose="020B0004020202020204" pitchFamily="34" charset="0"/>
                <a:ea typeface="Aptos" panose="020B0004020202020204" pitchFamily="34" charset="0"/>
                <a:cs typeface="Times New Roman" panose="02020603050405020304" pitchFamily="18" charset="0"/>
                <a:hlinkClick r:id="rId5"/>
              </a:rPr>
              <a:t>CDC_Lab_Tests.xlsx</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lvl="1">
              <a:buFont typeface="Wingdings" panose="05000000000000000000" pitchFamily="2" charset="2"/>
              <a:buChar char="Ø"/>
            </a:pPr>
            <a:r>
              <a:rPr lang="en-US" dirty="0"/>
              <a:t>Survey of flu shot rates in children</a:t>
            </a:r>
          </a:p>
          <a:p>
            <a:pPr lvl="2">
              <a:buFont typeface="Wingdings" panose="05000000000000000000" pitchFamily="2" charset="2"/>
              <a:buChar char="§"/>
            </a:pPr>
            <a:r>
              <a:rPr lang="en-US" sz="1800" u="sng" kern="100" dirty="0">
                <a:solidFill>
                  <a:srgbClr val="0000FF"/>
                </a:solidFill>
                <a:effectLst/>
                <a:latin typeface="Aptos" panose="020B0004020202020204" pitchFamily="34" charset="0"/>
                <a:ea typeface="Aptos" panose="020B0004020202020204" pitchFamily="34" charset="0"/>
                <a:cs typeface="Times New Roman" panose="02020603050405020304" pitchFamily="18" charset="0"/>
                <a:hlinkClick r:id="rId6"/>
              </a:rPr>
              <a:t>NIS_Flu_Shot_Survey_reduced.xlsx</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lvl="2">
              <a:buFont typeface="Wingdings" panose="05000000000000000000" pitchFamily="2" charset="2"/>
              <a:buChar char="§"/>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lvl="2">
              <a:buFont typeface="Wingdings" panose="05000000000000000000" pitchFamily="2" charset="2"/>
              <a:buChar char="§"/>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988600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65059-1AA5-0ED0-6013-70FD1690F324}"/>
              </a:ext>
            </a:extLst>
          </p:cNvPr>
          <p:cNvSpPr>
            <a:spLocks noGrp="1"/>
          </p:cNvSpPr>
          <p:nvPr>
            <p:ph type="title"/>
          </p:nvPr>
        </p:nvSpPr>
        <p:spPr/>
        <p:txBody>
          <a:bodyPr/>
          <a:lstStyle/>
          <a:p>
            <a:r>
              <a:rPr lang="en-US" dirty="0"/>
              <a:t>Project Components (Contd.)</a:t>
            </a:r>
          </a:p>
        </p:txBody>
      </p:sp>
      <p:sp>
        <p:nvSpPr>
          <p:cNvPr id="3" name="Content Placeholder 2">
            <a:extLst>
              <a:ext uri="{FF2B5EF4-FFF2-40B4-BE49-F238E27FC236}">
                <a16:creationId xmlns:a16="http://schemas.microsoft.com/office/drawing/2014/main" id="{5731E677-2A42-12F7-6A9E-DDBC3D9C9619}"/>
              </a:ext>
            </a:extLst>
          </p:cNvPr>
          <p:cNvSpPr>
            <a:spLocks noGrp="1"/>
          </p:cNvSpPr>
          <p:nvPr>
            <p:ph idx="1"/>
          </p:nvPr>
        </p:nvSpPr>
        <p:spPr/>
        <p:txBody>
          <a:bodyPr>
            <a:normAutofit fontScale="92500"/>
          </a:bodyPr>
          <a:lstStyle/>
          <a:p>
            <a:r>
              <a:rPr lang="en-US" dirty="0"/>
              <a:t>Tools Used</a:t>
            </a:r>
          </a:p>
          <a:p>
            <a:pPr lvl="1">
              <a:buFont typeface="Wingdings" panose="05000000000000000000" pitchFamily="2" charset="2"/>
              <a:buChar char="Ø"/>
            </a:pPr>
            <a:r>
              <a:rPr lang="en-US" dirty="0"/>
              <a:t>Microsoft Excel, Tableau</a:t>
            </a:r>
          </a:p>
          <a:p>
            <a:r>
              <a:rPr lang="en-US" dirty="0"/>
              <a:t>Skills Developed</a:t>
            </a:r>
          </a:p>
          <a:p>
            <a:pPr lvl="1">
              <a:buFont typeface="Wingdings" panose="05000000000000000000" pitchFamily="2" charset="2"/>
              <a:buChar char="Ø"/>
            </a:pPr>
            <a:r>
              <a:rPr lang="en-US" dirty="0"/>
              <a:t>Designing a data research project beginning with the formulation of a research hypothesis</a:t>
            </a:r>
          </a:p>
          <a:p>
            <a:pPr lvl="1">
              <a:buFont typeface="Wingdings" panose="05000000000000000000" pitchFamily="2" charset="2"/>
              <a:buChar char="Ø"/>
            </a:pPr>
            <a:r>
              <a:rPr lang="en-US" dirty="0"/>
              <a:t>Data Transformation and Integration</a:t>
            </a:r>
          </a:p>
          <a:p>
            <a:pPr lvl="1">
              <a:buFont typeface="Wingdings" panose="05000000000000000000" pitchFamily="2" charset="2"/>
              <a:buChar char="Ø"/>
            </a:pPr>
            <a:r>
              <a:rPr lang="en-US" dirty="0"/>
              <a:t>Conducting statistical analyses and performing statistical hypothesis testing</a:t>
            </a:r>
          </a:p>
          <a:p>
            <a:pPr lvl="1">
              <a:buFont typeface="Wingdings" panose="05000000000000000000" pitchFamily="2" charset="2"/>
              <a:buChar char="Ø"/>
            </a:pPr>
            <a:r>
              <a:rPr lang="en-US" dirty="0"/>
              <a:t>Use of Tableau for data visualizations (temporal &amp; statistical) as well as spatial and textual analysis</a:t>
            </a:r>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p:txBody>
      </p:sp>
    </p:spTree>
    <p:extLst>
      <p:ext uri="{BB962C8B-B14F-4D97-AF65-F5344CB8AC3E}">
        <p14:creationId xmlns:p14="http://schemas.microsoft.com/office/powerpoint/2010/main" val="2832425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B40A2-D043-826E-741A-4143DDE793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EF2675-E4FC-D874-4461-223E924B04E7}"/>
              </a:ext>
            </a:extLst>
          </p:cNvPr>
          <p:cNvSpPr>
            <a:spLocks noGrp="1"/>
          </p:cNvSpPr>
          <p:nvPr>
            <p:ph type="title"/>
          </p:nvPr>
        </p:nvSpPr>
        <p:spPr/>
        <p:txBody>
          <a:bodyPr/>
          <a:lstStyle/>
          <a:p>
            <a:r>
              <a:rPr lang="en-US" dirty="0"/>
              <a:t>Project Components (Contd.)</a:t>
            </a:r>
          </a:p>
        </p:txBody>
      </p:sp>
      <p:sp>
        <p:nvSpPr>
          <p:cNvPr id="3" name="Content Placeholder 2">
            <a:extLst>
              <a:ext uri="{FF2B5EF4-FFF2-40B4-BE49-F238E27FC236}">
                <a16:creationId xmlns:a16="http://schemas.microsoft.com/office/drawing/2014/main" id="{494B598E-39A0-4D5D-D9E9-7AECC67ADE97}"/>
              </a:ext>
            </a:extLst>
          </p:cNvPr>
          <p:cNvSpPr>
            <a:spLocks noGrp="1"/>
          </p:cNvSpPr>
          <p:nvPr>
            <p:ph idx="1"/>
          </p:nvPr>
        </p:nvSpPr>
        <p:spPr>
          <a:xfrm>
            <a:off x="913795" y="2076450"/>
            <a:ext cx="10353762" cy="4171950"/>
          </a:xfrm>
        </p:spPr>
        <p:txBody>
          <a:bodyPr>
            <a:normAutofit fontScale="85000" lnSpcReduction="20000"/>
          </a:bodyPr>
          <a:lstStyle/>
          <a:p>
            <a:r>
              <a:rPr lang="en-US" dirty="0"/>
              <a:t>Steps Taken to Fulfill Analyst Role:</a:t>
            </a:r>
          </a:p>
          <a:p>
            <a:pPr lvl="1">
              <a:buFont typeface="Wingdings" panose="05000000000000000000" pitchFamily="2" charset="2"/>
              <a:buChar char="Ø"/>
            </a:pPr>
            <a:r>
              <a:rPr lang="en-US" dirty="0"/>
              <a:t>Based on the data collected by the US Census Bureau and the CDC, I decided to begin my work with the following research hypothesis: If a person is greater than 65 years of age, then he/she is likely to have one or more chronic medical conditions that increases susceptibility to more severe symptoms of influenza infection and subsequent death from those symptoms. Consequently, lower rates of vaccination for this age group may result in an increased overall mortality rate.</a:t>
            </a:r>
          </a:p>
          <a:p>
            <a:pPr lvl="1">
              <a:buFont typeface="Wingdings" panose="05000000000000000000" pitchFamily="2" charset="2"/>
              <a:buChar char="Ø"/>
            </a:pPr>
            <a:r>
              <a:rPr lang="en-US" dirty="0"/>
              <a:t>With those over 65 years of age as my point of focus due to data availability and ease of analysis, I sought to acquire a sense of the number of deaths in this population due to influenza and represent it visually (Fig.1). I also tried to see if I could determine the distribution of those deaths in this population by state in the US (Fig.2). </a:t>
            </a:r>
          </a:p>
          <a:p>
            <a:pPr lvl="1">
              <a:buFont typeface="Wingdings" panose="05000000000000000000" pitchFamily="2" charset="2"/>
              <a:buChar char="Ø"/>
            </a:pPr>
            <a:r>
              <a:rPr lang="en-US" dirty="0"/>
              <a:t>With this information, I was able to determine the high-priority states with respect to staffing demand and based on information about the duration of flu season obtained from the CDC, I was able to determine that the staffing need might very likely be most acute during the months of November to April. </a:t>
            </a:r>
          </a:p>
        </p:txBody>
      </p:sp>
    </p:spTree>
    <p:extLst>
      <p:ext uri="{BB962C8B-B14F-4D97-AF65-F5344CB8AC3E}">
        <p14:creationId xmlns:p14="http://schemas.microsoft.com/office/powerpoint/2010/main" val="443808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549F-B632-21F0-7E1F-AD0B1867D2BF}"/>
              </a:ext>
            </a:extLst>
          </p:cNvPr>
          <p:cNvSpPr>
            <a:spLocks noGrp="1"/>
          </p:cNvSpPr>
          <p:nvPr>
            <p:ph type="title"/>
          </p:nvPr>
        </p:nvSpPr>
        <p:spPr>
          <a:xfrm>
            <a:off x="913795" y="609600"/>
            <a:ext cx="10353762" cy="964367"/>
          </a:xfrm>
        </p:spPr>
        <p:txBody>
          <a:bodyPr/>
          <a:lstStyle/>
          <a:p>
            <a:r>
              <a:rPr lang="en-US" dirty="0"/>
              <a:t>Project Components (Contd.)</a:t>
            </a:r>
          </a:p>
        </p:txBody>
      </p:sp>
      <p:pic>
        <p:nvPicPr>
          <p:cNvPr id="9" name="Content Placeholder 8" descr="A screenshot of a computer&#10;&#10;Description automatically generated">
            <a:extLst>
              <a:ext uri="{FF2B5EF4-FFF2-40B4-BE49-F238E27FC236}">
                <a16:creationId xmlns:a16="http://schemas.microsoft.com/office/drawing/2014/main" id="{EBF4F7E8-C8A7-F99B-AAC7-E29721DBC599}"/>
              </a:ext>
            </a:extLst>
          </p:cNvPr>
          <p:cNvPicPr>
            <a:picLocks noGrp="1" noChangeAspect="1"/>
          </p:cNvPicPr>
          <p:nvPr>
            <p:ph sz="half" idx="1"/>
          </p:nvPr>
        </p:nvPicPr>
        <p:blipFill rotWithShape="1">
          <a:blip r:embed="rId2"/>
          <a:srcRect l="26547" t="19641" b="5356"/>
          <a:stretch/>
        </p:blipFill>
        <p:spPr>
          <a:xfrm>
            <a:off x="514662" y="2625729"/>
            <a:ext cx="5426440" cy="3622670"/>
          </a:xfrm>
        </p:spPr>
      </p:pic>
      <p:pic>
        <p:nvPicPr>
          <p:cNvPr id="7" name="Content Placeholder 6" descr="A screenshot of a computer&#10;&#10;Description automatically generated">
            <a:extLst>
              <a:ext uri="{FF2B5EF4-FFF2-40B4-BE49-F238E27FC236}">
                <a16:creationId xmlns:a16="http://schemas.microsoft.com/office/drawing/2014/main" id="{2F17AEDC-50CB-2E25-5F7C-312C097245B7}"/>
              </a:ext>
            </a:extLst>
          </p:cNvPr>
          <p:cNvPicPr>
            <a:picLocks noGrp="1" noChangeAspect="1"/>
          </p:cNvPicPr>
          <p:nvPr>
            <p:ph sz="half" idx="2"/>
          </p:nvPr>
        </p:nvPicPr>
        <p:blipFill rotWithShape="1">
          <a:blip r:embed="rId3"/>
          <a:srcRect l="26741" t="19646" b="7528"/>
          <a:stretch/>
        </p:blipFill>
        <p:spPr>
          <a:xfrm>
            <a:off x="6250898" y="2625730"/>
            <a:ext cx="5426440" cy="3622670"/>
          </a:xfrm>
        </p:spPr>
      </p:pic>
      <p:sp>
        <p:nvSpPr>
          <p:cNvPr id="13" name="TextBox 12">
            <a:extLst>
              <a:ext uri="{FF2B5EF4-FFF2-40B4-BE49-F238E27FC236}">
                <a16:creationId xmlns:a16="http://schemas.microsoft.com/office/drawing/2014/main" id="{F128A922-19A4-9A80-EA8C-B805E6941529}"/>
              </a:ext>
            </a:extLst>
          </p:cNvPr>
          <p:cNvSpPr txBox="1"/>
          <p:nvPr/>
        </p:nvSpPr>
        <p:spPr>
          <a:xfrm>
            <a:off x="539646" y="1963714"/>
            <a:ext cx="5426439" cy="646331"/>
          </a:xfrm>
          <a:prstGeom prst="rect">
            <a:avLst/>
          </a:prstGeom>
          <a:noFill/>
        </p:spPr>
        <p:txBody>
          <a:bodyPr wrap="square" rtlCol="0">
            <a:spAutoFit/>
          </a:bodyPr>
          <a:lstStyle/>
          <a:p>
            <a:r>
              <a:rPr lang="en-US" dirty="0"/>
              <a:t>Fig.1: Influenza Deaths of Individuals &gt; and &lt; 65 years of age </a:t>
            </a:r>
          </a:p>
        </p:txBody>
      </p:sp>
      <p:sp>
        <p:nvSpPr>
          <p:cNvPr id="14" name="TextBox 13">
            <a:extLst>
              <a:ext uri="{FF2B5EF4-FFF2-40B4-BE49-F238E27FC236}">
                <a16:creationId xmlns:a16="http://schemas.microsoft.com/office/drawing/2014/main" id="{34F8FBB9-5237-FF1F-5378-7755025F3BC7}"/>
              </a:ext>
            </a:extLst>
          </p:cNvPr>
          <p:cNvSpPr txBox="1"/>
          <p:nvPr/>
        </p:nvSpPr>
        <p:spPr>
          <a:xfrm>
            <a:off x="6253394" y="1981204"/>
            <a:ext cx="5426439" cy="369332"/>
          </a:xfrm>
          <a:prstGeom prst="rect">
            <a:avLst/>
          </a:prstGeom>
          <a:noFill/>
        </p:spPr>
        <p:txBody>
          <a:bodyPr wrap="square" rtlCol="0">
            <a:spAutoFit/>
          </a:bodyPr>
          <a:lstStyle/>
          <a:p>
            <a:r>
              <a:rPr lang="en-US" dirty="0"/>
              <a:t>Fig.2: Comparing Total Influenza Deaths by State</a:t>
            </a:r>
          </a:p>
        </p:txBody>
      </p:sp>
    </p:spTree>
    <p:extLst>
      <p:ext uri="{BB962C8B-B14F-4D97-AF65-F5344CB8AC3E}">
        <p14:creationId xmlns:p14="http://schemas.microsoft.com/office/powerpoint/2010/main" val="1341485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37F2C-E538-E16B-70F8-71FA54A7B5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DDC34B-B643-63E1-17BA-592E0E09A477}"/>
              </a:ext>
            </a:extLst>
          </p:cNvPr>
          <p:cNvSpPr>
            <a:spLocks noGrp="1"/>
          </p:cNvSpPr>
          <p:nvPr>
            <p:ph type="title"/>
          </p:nvPr>
        </p:nvSpPr>
        <p:spPr/>
        <p:txBody>
          <a:bodyPr/>
          <a:lstStyle/>
          <a:p>
            <a:r>
              <a:rPr lang="en-US" dirty="0"/>
              <a:t>Project Components (Contd.)</a:t>
            </a:r>
          </a:p>
        </p:txBody>
      </p:sp>
      <p:sp>
        <p:nvSpPr>
          <p:cNvPr id="3" name="Content Placeholder 2">
            <a:extLst>
              <a:ext uri="{FF2B5EF4-FFF2-40B4-BE49-F238E27FC236}">
                <a16:creationId xmlns:a16="http://schemas.microsoft.com/office/drawing/2014/main" id="{60146FD5-3843-5508-7255-1B28289D22A9}"/>
              </a:ext>
            </a:extLst>
          </p:cNvPr>
          <p:cNvSpPr>
            <a:spLocks noGrp="1"/>
          </p:cNvSpPr>
          <p:nvPr>
            <p:ph idx="1"/>
          </p:nvPr>
        </p:nvSpPr>
        <p:spPr/>
        <p:txBody>
          <a:bodyPr>
            <a:normAutofit fontScale="85000" lnSpcReduction="20000"/>
          </a:bodyPr>
          <a:lstStyle/>
          <a:p>
            <a:r>
              <a:rPr lang="en-US" dirty="0"/>
              <a:t>Recommendations:</a:t>
            </a:r>
          </a:p>
          <a:p>
            <a:pPr lvl="1">
              <a:buFont typeface="Wingdings" panose="05000000000000000000" pitchFamily="2" charset="2"/>
              <a:buChar char="Ø"/>
            </a:pPr>
            <a:r>
              <a:rPr lang="en-US" dirty="0"/>
              <a:t>In view of the analysis performed, I made the following recommendations:</a:t>
            </a:r>
          </a:p>
          <a:p>
            <a:pPr lvl="2">
              <a:buFont typeface="Wingdings" panose="05000000000000000000" pitchFamily="2" charset="2"/>
              <a:buChar char="§"/>
            </a:pPr>
            <a:r>
              <a:rPr lang="en-US" dirty="0"/>
              <a:t>High-priority states in supplying adequate staffing to health systems to contribute to hospital preparedness should be </a:t>
            </a:r>
            <a:r>
              <a:rPr lang="en-US" b="1" dirty="0"/>
              <a:t>California, Florida, Texas, Pennsylvania </a:t>
            </a:r>
            <a:r>
              <a:rPr lang="en-US" dirty="0"/>
              <a:t>and</a:t>
            </a:r>
            <a:r>
              <a:rPr lang="en-US" b="1" dirty="0"/>
              <a:t> New York</a:t>
            </a:r>
          </a:p>
          <a:p>
            <a:pPr lvl="2">
              <a:buFont typeface="Wingdings" panose="05000000000000000000" pitchFamily="2" charset="2"/>
              <a:buChar char="§"/>
            </a:pPr>
            <a:r>
              <a:rPr lang="en-US" dirty="0"/>
              <a:t>Given that a significant factor impacting healthcare professional and patient ratios is patient volume, hospitals should consider strategies for not only mitigating the effects of high patient volumes during peak influenza periods (e.g. winter season) but also reducing overall patient volume.</a:t>
            </a:r>
          </a:p>
          <a:p>
            <a:pPr lvl="1">
              <a:buFont typeface="Wingdings" panose="05000000000000000000" pitchFamily="2" charset="2"/>
              <a:buChar char="Ø"/>
            </a:pPr>
            <a:r>
              <a:rPr lang="en-US" dirty="0"/>
              <a:t>I also added that initial considerations for reduction in patient volume should include: </a:t>
            </a:r>
          </a:p>
          <a:p>
            <a:pPr lvl="2">
              <a:buFont typeface="Wingdings" panose="05000000000000000000" pitchFamily="2" charset="2"/>
              <a:buChar char="§"/>
            </a:pPr>
            <a:r>
              <a:rPr lang="en-US" dirty="0"/>
              <a:t>Evaluation of staff vaccination policies</a:t>
            </a:r>
          </a:p>
          <a:p>
            <a:pPr lvl="2">
              <a:buFont typeface="Wingdings" panose="05000000000000000000" pitchFamily="2" charset="2"/>
              <a:buChar char="§"/>
            </a:pPr>
            <a:r>
              <a:rPr lang="en-US" dirty="0"/>
              <a:t>Consideration of public health information campaigns related to flu and flu vaccines</a:t>
            </a:r>
          </a:p>
          <a:p>
            <a:pPr lvl="2">
              <a:buFont typeface="Wingdings" panose="05000000000000000000" pitchFamily="2" charset="2"/>
              <a:buChar char="§"/>
            </a:pPr>
            <a:r>
              <a:rPr lang="en-US" dirty="0"/>
              <a:t>Incentivization of outpatient staff efforts to encourage patient reception of flu vaccines once available at the beginning of flu season (See the following for the full presentation: </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Influenza Season - Are You Prepared? | Tableau Public</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lvl="2">
              <a:buFont typeface="Wingdings" panose="05000000000000000000" pitchFamily="2" charset="2"/>
              <a:buChar char="§"/>
            </a:pPr>
            <a:endParaRPr lang="en-US" dirty="0"/>
          </a:p>
        </p:txBody>
      </p:sp>
    </p:spTree>
    <p:extLst>
      <p:ext uri="{BB962C8B-B14F-4D97-AF65-F5344CB8AC3E}">
        <p14:creationId xmlns:p14="http://schemas.microsoft.com/office/powerpoint/2010/main" val="687613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t>Content Outline </a:t>
            </a:r>
          </a:p>
        </p:txBody>
      </p:sp>
      <p:sp>
        <p:nvSpPr>
          <p:cNvPr id="4" name="Content Placeholder 3">
            <a:extLst>
              <a:ext uri="{FF2B5EF4-FFF2-40B4-BE49-F238E27FC236}">
                <a16:creationId xmlns:a16="http://schemas.microsoft.com/office/drawing/2014/main" id="{65028D7E-F4E9-0040-ADE8-09E59CA7AA3F}"/>
              </a:ext>
            </a:extLst>
          </p:cNvPr>
          <p:cNvSpPr>
            <a:spLocks noGrp="1"/>
          </p:cNvSpPr>
          <p:nvPr>
            <p:ph idx="1"/>
          </p:nvPr>
        </p:nvSpPr>
        <p:spPr/>
        <p:txBody>
          <a:bodyPr>
            <a:normAutofit fontScale="92500" lnSpcReduction="10000"/>
          </a:bodyPr>
          <a:lstStyle/>
          <a:p>
            <a:r>
              <a:rPr lang="en-US" dirty="0"/>
              <a:t>About Me</a:t>
            </a:r>
          </a:p>
          <a:p>
            <a:r>
              <a:rPr lang="en-US" dirty="0"/>
              <a:t>Projects</a:t>
            </a:r>
          </a:p>
          <a:p>
            <a:pPr lvl="1">
              <a:buFont typeface="Wingdings" panose="05000000000000000000" pitchFamily="2" charset="2"/>
              <a:buChar char="Ø"/>
            </a:pPr>
            <a:r>
              <a:rPr lang="en-US" dirty="0" err="1"/>
              <a:t>GameCo</a:t>
            </a:r>
            <a:r>
              <a:rPr lang="en-US" dirty="0"/>
              <a:t>. Video Game Sales</a:t>
            </a:r>
          </a:p>
          <a:p>
            <a:pPr lvl="1">
              <a:buFont typeface="Wingdings" panose="05000000000000000000" pitchFamily="2" charset="2"/>
              <a:buChar char="Ø"/>
            </a:pPr>
            <a:r>
              <a:rPr lang="en-US" dirty="0"/>
              <a:t>Influenza Season – Are You Prepared?</a:t>
            </a:r>
          </a:p>
          <a:p>
            <a:pPr lvl="1">
              <a:buFont typeface="Wingdings" panose="05000000000000000000" pitchFamily="2" charset="2"/>
              <a:buChar char="Ø"/>
            </a:pPr>
            <a:r>
              <a:rPr lang="en-US" dirty="0" err="1"/>
              <a:t>Rockbuster</a:t>
            </a:r>
            <a:r>
              <a:rPr lang="en-US" dirty="0"/>
              <a:t> Stealth LLC: A Data-Driven Launch Strategy</a:t>
            </a:r>
          </a:p>
          <a:p>
            <a:pPr lvl="1">
              <a:buFont typeface="Wingdings" panose="05000000000000000000" pitchFamily="2" charset="2"/>
              <a:buChar char="Ø"/>
            </a:pPr>
            <a:r>
              <a:rPr lang="en-US" dirty="0"/>
              <a:t>Instacart Grocery Basket Analysis</a:t>
            </a:r>
          </a:p>
          <a:p>
            <a:pPr lvl="1">
              <a:buFont typeface="Wingdings" panose="05000000000000000000" pitchFamily="2" charset="2"/>
              <a:buChar char="Ø"/>
            </a:pPr>
            <a:r>
              <a:rPr lang="en-US" dirty="0"/>
              <a:t>Pig E. Bank Analysis</a:t>
            </a:r>
          </a:p>
          <a:p>
            <a:pPr lvl="1">
              <a:buFont typeface="Wingdings" panose="05000000000000000000" pitchFamily="2" charset="2"/>
              <a:buChar char="Ø"/>
            </a:pPr>
            <a:r>
              <a:rPr lang="en-US" dirty="0"/>
              <a:t>Understanding Happiness: A </a:t>
            </a:r>
            <a:r>
              <a:rPr lang="en-US"/>
              <a:t>Global Perspective (WHR 2023)</a:t>
            </a:r>
            <a:endParaRPr lang="en-US" dirty="0"/>
          </a:p>
          <a:p>
            <a:r>
              <a:rPr lang="en-US" dirty="0"/>
              <a:t>Contact Me</a:t>
            </a:r>
          </a:p>
        </p:txBody>
      </p:sp>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5D346D-3591-6E23-E7ED-C0761F5928B2}"/>
              </a:ext>
            </a:extLst>
          </p:cNvPr>
          <p:cNvSpPr>
            <a:spLocks noGrp="1"/>
          </p:cNvSpPr>
          <p:nvPr>
            <p:ph type="title"/>
          </p:nvPr>
        </p:nvSpPr>
        <p:spPr>
          <a:xfrm>
            <a:off x="913795" y="608437"/>
            <a:ext cx="10353762" cy="5570690"/>
          </a:xfrm>
        </p:spPr>
        <p:txBody>
          <a:bodyPr/>
          <a:lstStyle/>
          <a:p>
            <a:r>
              <a:rPr lang="en-US" dirty="0" err="1"/>
              <a:t>Rockbuster</a:t>
            </a:r>
            <a:r>
              <a:rPr lang="en-US" dirty="0"/>
              <a:t> Stealth LLC: A Data-Driven Launch Strategy</a:t>
            </a:r>
            <a:br>
              <a:rPr lang="en-US" dirty="0"/>
            </a:br>
            <a:r>
              <a:rPr lang="en-US" dirty="0"/>
              <a:t>(Project #3)</a:t>
            </a:r>
          </a:p>
        </p:txBody>
      </p:sp>
    </p:spTree>
    <p:extLst>
      <p:ext uri="{BB962C8B-B14F-4D97-AF65-F5344CB8AC3E}">
        <p14:creationId xmlns:p14="http://schemas.microsoft.com/office/powerpoint/2010/main" val="1192787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C9891C-3328-84D7-1864-9CF6D4C1C554}"/>
              </a:ext>
            </a:extLst>
          </p:cNvPr>
          <p:cNvSpPr>
            <a:spLocks noGrp="1"/>
          </p:cNvSpPr>
          <p:nvPr>
            <p:ph type="title"/>
          </p:nvPr>
        </p:nvSpPr>
        <p:spPr/>
        <p:txBody>
          <a:bodyPr/>
          <a:lstStyle/>
          <a:p>
            <a:r>
              <a:rPr lang="en-US" dirty="0"/>
              <a:t>Project Components</a:t>
            </a:r>
          </a:p>
        </p:txBody>
      </p:sp>
      <p:sp>
        <p:nvSpPr>
          <p:cNvPr id="5" name="Content Placeholder 4">
            <a:extLst>
              <a:ext uri="{FF2B5EF4-FFF2-40B4-BE49-F238E27FC236}">
                <a16:creationId xmlns:a16="http://schemas.microsoft.com/office/drawing/2014/main" id="{7090CD6E-7C96-9709-65DE-5750B382187B}"/>
              </a:ext>
            </a:extLst>
          </p:cNvPr>
          <p:cNvSpPr>
            <a:spLocks noGrp="1"/>
          </p:cNvSpPr>
          <p:nvPr>
            <p:ph idx="1"/>
          </p:nvPr>
        </p:nvSpPr>
        <p:spPr>
          <a:xfrm>
            <a:off x="913795" y="2034247"/>
            <a:ext cx="10353762" cy="3714749"/>
          </a:xfrm>
        </p:spPr>
        <p:txBody>
          <a:bodyPr>
            <a:normAutofit fontScale="92500" lnSpcReduction="20000"/>
          </a:bodyPr>
          <a:lstStyle/>
          <a:p>
            <a:r>
              <a:rPr lang="en-US" dirty="0"/>
              <a:t>Company Objective: Use analytics to inform the development of a launch strategy for an online video rental service</a:t>
            </a:r>
          </a:p>
          <a:p>
            <a:r>
              <a:rPr lang="en-US" dirty="0"/>
              <a:t>Analyst Role:</a:t>
            </a:r>
          </a:p>
          <a:p>
            <a:pPr lvl="1">
              <a:buFont typeface="Wingdings" panose="05000000000000000000" pitchFamily="2" charset="2"/>
              <a:buChar char="Ø"/>
            </a:pPr>
            <a:r>
              <a:rPr lang="en-US" dirty="0"/>
              <a:t>As a data analyst hired to function as a member of </a:t>
            </a:r>
            <a:r>
              <a:rPr lang="en-US" dirty="0" err="1"/>
              <a:t>Rockbuster</a:t>
            </a:r>
            <a:r>
              <a:rPr lang="en-US" dirty="0"/>
              <a:t> Stealth’s Business Intelligence (BI) department, I was tasked with analyzing </a:t>
            </a:r>
            <a:r>
              <a:rPr lang="en-US" dirty="0" err="1"/>
              <a:t>Rockbuster’s</a:t>
            </a:r>
            <a:r>
              <a:rPr lang="en-US" dirty="0"/>
              <a:t> data and developing data-driven answers to the following series of business questions:</a:t>
            </a:r>
          </a:p>
          <a:p>
            <a:pPr lvl="2">
              <a:buFont typeface="Wingdings" panose="05000000000000000000" pitchFamily="2" charset="2"/>
              <a:buChar char="§"/>
            </a:pPr>
            <a:r>
              <a:rPr lang="en-US" dirty="0"/>
              <a:t>What movies contributed the most/least to revenue gain?</a:t>
            </a:r>
          </a:p>
          <a:p>
            <a:pPr lvl="2">
              <a:buFont typeface="Wingdings" panose="05000000000000000000" pitchFamily="2" charset="2"/>
              <a:buChar char="§"/>
            </a:pPr>
            <a:r>
              <a:rPr lang="en-US" dirty="0"/>
              <a:t>What was the average rental duration for all videos?</a:t>
            </a:r>
          </a:p>
          <a:p>
            <a:pPr lvl="2">
              <a:buFont typeface="Wingdings" panose="05000000000000000000" pitchFamily="2" charset="2"/>
              <a:buChar char="§"/>
            </a:pPr>
            <a:r>
              <a:rPr lang="en-US" dirty="0"/>
              <a:t>Which countries are </a:t>
            </a:r>
            <a:r>
              <a:rPr lang="en-US" dirty="0" err="1"/>
              <a:t>Rockbuster</a:t>
            </a:r>
            <a:r>
              <a:rPr lang="en-US" dirty="0"/>
              <a:t> customers based in?</a:t>
            </a:r>
          </a:p>
          <a:p>
            <a:pPr lvl="2">
              <a:buFont typeface="Wingdings" panose="05000000000000000000" pitchFamily="2" charset="2"/>
              <a:buChar char="§"/>
            </a:pPr>
            <a:r>
              <a:rPr lang="en-US" dirty="0"/>
              <a:t>Where are customers with a high lifetime value based? </a:t>
            </a:r>
          </a:p>
          <a:p>
            <a:pPr lvl="2">
              <a:buFont typeface="Wingdings" panose="05000000000000000000" pitchFamily="2" charset="2"/>
              <a:buChar char="§"/>
            </a:pPr>
            <a:r>
              <a:rPr lang="en-US" dirty="0"/>
              <a:t>Do sales figures vary between geographic regions?</a:t>
            </a:r>
          </a:p>
          <a:p>
            <a:pPr lvl="2">
              <a:buFont typeface="Wingdings" panose="05000000000000000000" pitchFamily="2" charset="2"/>
              <a:buChar char="§"/>
            </a:pPr>
            <a:endParaRPr lang="en-US" dirty="0"/>
          </a:p>
          <a:p>
            <a:pPr lvl="1">
              <a:buFont typeface="Wingdings" panose="05000000000000000000" pitchFamily="2" charset="2"/>
              <a:buChar char="Ø"/>
            </a:pPr>
            <a:endParaRPr lang="en-US" dirty="0"/>
          </a:p>
        </p:txBody>
      </p:sp>
    </p:spTree>
    <p:extLst>
      <p:ext uri="{BB962C8B-B14F-4D97-AF65-F5344CB8AC3E}">
        <p14:creationId xmlns:p14="http://schemas.microsoft.com/office/powerpoint/2010/main" val="900396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1D511-0CFD-6A54-4414-B3FFDF9EA1D9}"/>
              </a:ext>
            </a:extLst>
          </p:cNvPr>
          <p:cNvSpPr>
            <a:spLocks noGrp="1"/>
          </p:cNvSpPr>
          <p:nvPr>
            <p:ph type="title"/>
          </p:nvPr>
        </p:nvSpPr>
        <p:spPr/>
        <p:txBody>
          <a:bodyPr/>
          <a:lstStyle/>
          <a:p>
            <a:r>
              <a:rPr lang="en-US" dirty="0"/>
              <a:t>Project Components (Contd.)</a:t>
            </a:r>
          </a:p>
        </p:txBody>
      </p:sp>
      <p:sp>
        <p:nvSpPr>
          <p:cNvPr id="3" name="Content Placeholder 2">
            <a:extLst>
              <a:ext uri="{FF2B5EF4-FFF2-40B4-BE49-F238E27FC236}">
                <a16:creationId xmlns:a16="http://schemas.microsoft.com/office/drawing/2014/main" id="{3BC4DC8B-1E1C-58CC-2D25-9954C612DDC2}"/>
              </a:ext>
            </a:extLst>
          </p:cNvPr>
          <p:cNvSpPr>
            <a:spLocks noGrp="1"/>
          </p:cNvSpPr>
          <p:nvPr>
            <p:ph idx="1"/>
          </p:nvPr>
        </p:nvSpPr>
        <p:spPr/>
        <p:txBody>
          <a:bodyPr/>
          <a:lstStyle/>
          <a:p>
            <a:r>
              <a:rPr lang="en-US" dirty="0"/>
              <a:t>Data Set: </a:t>
            </a:r>
          </a:p>
          <a:p>
            <a:pPr lvl="1">
              <a:buFont typeface="Wingdings" panose="05000000000000000000" pitchFamily="2" charset="2"/>
              <a:buChar char="Ø"/>
            </a:pPr>
            <a:r>
              <a:rPr lang="en-US" dirty="0" err="1"/>
              <a:t>Rockbuster</a:t>
            </a:r>
            <a:r>
              <a:rPr lang="en-US" dirty="0"/>
              <a:t> Data Set containing information that includes film inventory, customers and payments: </a:t>
            </a:r>
          </a:p>
          <a:p>
            <a:pPr lvl="2">
              <a:buFont typeface="Wingdings" panose="05000000000000000000" pitchFamily="2" charset="2"/>
              <a:buChar char="§"/>
            </a:pPr>
            <a:r>
              <a:rPr lang="en-US" sz="1800" u="sng" kern="100" dirty="0" err="1">
                <a:solidFill>
                  <a:srgbClr val="0000FF"/>
                </a:solidFill>
                <a:effectLst/>
                <a:latin typeface="Aptos" panose="020B0004020202020204" pitchFamily="34" charset="0"/>
                <a:ea typeface="Aptos" panose="020B0004020202020204" pitchFamily="34" charset="0"/>
                <a:cs typeface="Times New Roman" panose="02020603050405020304" pitchFamily="18" charset="0"/>
                <a:hlinkClick r:id="rId2"/>
              </a:rPr>
              <a:t>Rockbuster</a:t>
            </a:r>
            <a:r>
              <a:rPr lang="en-US" sz="1800" u="sng" kern="100" dirty="0">
                <a:solidFill>
                  <a:srgbClr val="0000FF"/>
                </a:solidFill>
                <a:effectLst/>
                <a:latin typeface="Aptos" panose="020B0004020202020204" pitchFamily="34" charset="0"/>
                <a:ea typeface="Aptos" panose="020B0004020202020204" pitchFamily="34" charset="0"/>
                <a:cs typeface="Times New Roman" panose="02020603050405020304" pitchFamily="18" charset="0"/>
                <a:hlinkClick r:id="rId2"/>
              </a:rPr>
              <a:t> Stealth Dataset</a:t>
            </a:r>
            <a:endParaRPr lang="en-US" sz="1800" u="sng" kern="100" dirty="0">
              <a:solidFill>
                <a:srgbClr val="0000FF"/>
              </a:solidFill>
              <a:effectLst/>
              <a:latin typeface="Aptos" panose="020B0004020202020204" pitchFamily="34" charset="0"/>
              <a:ea typeface="Aptos" panose="020B0004020202020204" pitchFamily="34" charset="0"/>
              <a:cs typeface="Times New Roman" panose="02020603050405020304" pitchFamily="18" charset="0"/>
            </a:endParaRPr>
          </a:p>
          <a:p>
            <a:r>
              <a:rPr lang="en-US" dirty="0"/>
              <a:t>Tools Used: </a:t>
            </a:r>
          </a:p>
          <a:p>
            <a:pPr lvl="1">
              <a:buFont typeface="Wingdings" panose="05000000000000000000" pitchFamily="2" charset="2"/>
              <a:buChar char="Ø"/>
            </a:pPr>
            <a:r>
              <a:rPr lang="en-US" dirty="0"/>
              <a:t>Microsoft Excel, SQL (specifically PostgreSQL), Tableau</a:t>
            </a:r>
          </a:p>
          <a:p>
            <a:pPr marL="36900" indent="0">
              <a:buNone/>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583898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256D4-9DC0-B5DD-3DAD-C7B2622B87BD}"/>
              </a:ext>
            </a:extLst>
          </p:cNvPr>
          <p:cNvSpPr>
            <a:spLocks noGrp="1"/>
          </p:cNvSpPr>
          <p:nvPr>
            <p:ph type="title"/>
          </p:nvPr>
        </p:nvSpPr>
        <p:spPr/>
        <p:txBody>
          <a:bodyPr/>
          <a:lstStyle/>
          <a:p>
            <a:r>
              <a:rPr lang="en-US" dirty="0"/>
              <a:t>Project Components (Contd.)</a:t>
            </a:r>
          </a:p>
        </p:txBody>
      </p:sp>
      <p:sp>
        <p:nvSpPr>
          <p:cNvPr id="3" name="Content Placeholder 2">
            <a:extLst>
              <a:ext uri="{FF2B5EF4-FFF2-40B4-BE49-F238E27FC236}">
                <a16:creationId xmlns:a16="http://schemas.microsoft.com/office/drawing/2014/main" id="{9C3BBE52-DCA5-DE46-6421-0C590EAABF56}"/>
              </a:ext>
            </a:extLst>
          </p:cNvPr>
          <p:cNvSpPr>
            <a:spLocks noGrp="1"/>
          </p:cNvSpPr>
          <p:nvPr>
            <p:ph idx="1"/>
          </p:nvPr>
        </p:nvSpPr>
        <p:spPr/>
        <p:txBody>
          <a:bodyPr/>
          <a:lstStyle/>
          <a:p>
            <a:r>
              <a:rPr lang="en-US" dirty="0"/>
              <a:t>Skills Developed:</a:t>
            </a:r>
          </a:p>
          <a:p>
            <a:pPr lvl="1">
              <a:buFont typeface="Wingdings" panose="05000000000000000000" pitchFamily="2" charset="2"/>
              <a:buChar char="Ø"/>
            </a:pPr>
            <a:r>
              <a:rPr lang="en-US" dirty="0"/>
              <a:t>Acquiring familiarity with Online Analytical Processing (OLAP) Databases and Relational Database Management Systems (RDBMS)</a:t>
            </a:r>
          </a:p>
          <a:p>
            <a:pPr lvl="1">
              <a:buFont typeface="Wingdings" panose="05000000000000000000" pitchFamily="2" charset="2"/>
              <a:buChar char="Ø"/>
            </a:pPr>
            <a:r>
              <a:rPr lang="en-US" dirty="0"/>
              <a:t>Developing database querying ability in SQL </a:t>
            </a:r>
          </a:p>
          <a:p>
            <a:pPr lvl="1">
              <a:buFont typeface="Wingdings" panose="05000000000000000000" pitchFamily="2" charset="2"/>
              <a:buChar char="Ø"/>
            </a:pPr>
            <a:r>
              <a:rPr lang="en-US" dirty="0"/>
              <a:t>Filtering, cleaning and summarizing data in SQL</a:t>
            </a:r>
          </a:p>
          <a:p>
            <a:pPr lvl="1">
              <a:buFont typeface="Wingdings" panose="05000000000000000000" pitchFamily="2" charset="2"/>
              <a:buChar char="Ø"/>
            </a:pPr>
            <a:r>
              <a:rPr lang="en-US" dirty="0"/>
              <a:t>Learning data table joins (e.g. inner, outer), execution of subqueries and use of common table expressions (CTEs)</a:t>
            </a:r>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p:txBody>
      </p:sp>
    </p:spTree>
    <p:extLst>
      <p:ext uri="{BB962C8B-B14F-4D97-AF65-F5344CB8AC3E}">
        <p14:creationId xmlns:p14="http://schemas.microsoft.com/office/powerpoint/2010/main" val="1041718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07C0D-FFDD-ED58-F61F-5DB11B29BA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537944-0A4D-BCD7-790B-7DA06CD92431}"/>
              </a:ext>
            </a:extLst>
          </p:cNvPr>
          <p:cNvSpPr>
            <a:spLocks noGrp="1"/>
          </p:cNvSpPr>
          <p:nvPr>
            <p:ph type="title"/>
          </p:nvPr>
        </p:nvSpPr>
        <p:spPr>
          <a:xfrm>
            <a:off x="913795" y="399741"/>
            <a:ext cx="10353762" cy="1257300"/>
          </a:xfrm>
        </p:spPr>
        <p:txBody>
          <a:bodyPr/>
          <a:lstStyle/>
          <a:p>
            <a:r>
              <a:rPr lang="en-US" dirty="0"/>
              <a:t>Project Components (Contd.)</a:t>
            </a:r>
          </a:p>
        </p:txBody>
      </p:sp>
      <p:sp>
        <p:nvSpPr>
          <p:cNvPr id="3" name="Content Placeholder 2">
            <a:extLst>
              <a:ext uri="{FF2B5EF4-FFF2-40B4-BE49-F238E27FC236}">
                <a16:creationId xmlns:a16="http://schemas.microsoft.com/office/drawing/2014/main" id="{2C3E3ED3-FDD9-B5D5-EBE7-00DF480CF217}"/>
              </a:ext>
            </a:extLst>
          </p:cNvPr>
          <p:cNvSpPr>
            <a:spLocks noGrp="1"/>
          </p:cNvSpPr>
          <p:nvPr>
            <p:ph idx="1"/>
          </p:nvPr>
        </p:nvSpPr>
        <p:spPr>
          <a:xfrm>
            <a:off x="913795" y="1657041"/>
            <a:ext cx="4827438" cy="4353595"/>
          </a:xfrm>
        </p:spPr>
        <p:txBody>
          <a:bodyPr>
            <a:normAutofit fontScale="92500"/>
          </a:bodyPr>
          <a:lstStyle/>
          <a:p>
            <a:r>
              <a:rPr lang="en-US" dirty="0"/>
              <a:t>Steps Taken to Fulfill Analyst Role:</a:t>
            </a:r>
          </a:p>
          <a:p>
            <a:pPr lvl="1">
              <a:buFont typeface="Wingdings" panose="05000000000000000000" pitchFamily="2" charset="2"/>
              <a:buChar char="Ø"/>
            </a:pPr>
            <a:r>
              <a:rPr lang="en-US" dirty="0"/>
              <a:t>As a first step to answering the questions of concern, I loaded </a:t>
            </a:r>
            <a:r>
              <a:rPr lang="en-US" dirty="0" err="1"/>
              <a:t>Rockbuster’s</a:t>
            </a:r>
            <a:r>
              <a:rPr lang="en-US" dirty="0"/>
              <a:t> data into a relational database management system (RBDMS). Then, SQL queries were used to analyze the data and derive a number of actionable insights, including the </a:t>
            </a:r>
            <a:r>
              <a:rPr lang="en-US" dirty="0" err="1"/>
              <a:t>Rockbuster</a:t>
            </a:r>
            <a:r>
              <a:rPr lang="en-US" dirty="0"/>
              <a:t> customer base by country (Fig.1) and sales performance with respect to genre and ratings (Figs.2 and 3). </a:t>
            </a:r>
          </a:p>
        </p:txBody>
      </p:sp>
      <p:pic>
        <p:nvPicPr>
          <p:cNvPr id="5" name="Picture 4">
            <a:extLst>
              <a:ext uri="{FF2B5EF4-FFF2-40B4-BE49-F238E27FC236}">
                <a16:creationId xmlns:a16="http://schemas.microsoft.com/office/drawing/2014/main" id="{DD070A87-81DD-0565-7AAE-84B312A60447}"/>
              </a:ext>
            </a:extLst>
          </p:cNvPr>
          <p:cNvPicPr>
            <a:picLocks noChangeAspect="1"/>
          </p:cNvPicPr>
          <p:nvPr/>
        </p:nvPicPr>
        <p:blipFill>
          <a:blip r:embed="rId2"/>
          <a:stretch>
            <a:fillRect/>
          </a:stretch>
        </p:blipFill>
        <p:spPr>
          <a:xfrm>
            <a:off x="6095999" y="2053652"/>
            <a:ext cx="5521378" cy="3956984"/>
          </a:xfrm>
          <a:prstGeom prst="rect">
            <a:avLst/>
          </a:prstGeom>
        </p:spPr>
      </p:pic>
      <p:sp>
        <p:nvSpPr>
          <p:cNvPr id="6" name="TextBox 5">
            <a:extLst>
              <a:ext uri="{FF2B5EF4-FFF2-40B4-BE49-F238E27FC236}">
                <a16:creationId xmlns:a16="http://schemas.microsoft.com/office/drawing/2014/main" id="{D3F26B63-E604-617D-5239-9D99D46492C5}"/>
              </a:ext>
            </a:extLst>
          </p:cNvPr>
          <p:cNvSpPr txBox="1"/>
          <p:nvPr/>
        </p:nvSpPr>
        <p:spPr>
          <a:xfrm>
            <a:off x="6745574" y="1618940"/>
            <a:ext cx="4272196" cy="369332"/>
          </a:xfrm>
          <a:prstGeom prst="rect">
            <a:avLst/>
          </a:prstGeom>
          <a:noFill/>
        </p:spPr>
        <p:txBody>
          <a:bodyPr wrap="square" rtlCol="0">
            <a:spAutoFit/>
          </a:bodyPr>
          <a:lstStyle/>
          <a:p>
            <a:r>
              <a:rPr lang="en-US" dirty="0"/>
              <a:t>Fig.1: </a:t>
            </a:r>
            <a:r>
              <a:rPr lang="en-US" dirty="0" err="1"/>
              <a:t>Rockbuster</a:t>
            </a:r>
            <a:r>
              <a:rPr lang="en-US" dirty="0"/>
              <a:t> Customer Base</a:t>
            </a:r>
          </a:p>
        </p:txBody>
      </p:sp>
    </p:spTree>
    <p:extLst>
      <p:ext uri="{BB962C8B-B14F-4D97-AF65-F5344CB8AC3E}">
        <p14:creationId xmlns:p14="http://schemas.microsoft.com/office/powerpoint/2010/main" val="2629232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FA42-9664-397D-65AC-EAACBA7FB06F}"/>
              </a:ext>
            </a:extLst>
          </p:cNvPr>
          <p:cNvSpPr>
            <a:spLocks noGrp="1"/>
          </p:cNvSpPr>
          <p:nvPr>
            <p:ph type="title"/>
          </p:nvPr>
        </p:nvSpPr>
        <p:spPr/>
        <p:txBody>
          <a:bodyPr/>
          <a:lstStyle/>
          <a:p>
            <a:r>
              <a:rPr lang="en-US" dirty="0"/>
              <a:t>Project Components (Contd.)</a:t>
            </a:r>
          </a:p>
        </p:txBody>
      </p:sp>
      <p:pic>
        <p:nvPicPr>
          <p:cNvPr id="7" name="Content Placeholder 6">
            <a:extLst>
              <a:ext uri="{FF2B5EF4-FFF2-40B4-BE49-F238E27FC236}">
                <a16:creationId xmlns:a16="http://schemas.microsoft.com/office/drawing/2014/main" id="{09042D00-F88E-967A-757B-3BA24C484552}"/>
              </a:ext>
            </a:extLst>
          </p:cNvPr>
          <p:cNvPicPr>
            <a:picLocks noGrp="1" noChangeAspect="1"/>
          </p:cNvPicPr>
          <p:nvPr>
            <p:ph sz="half" idx="1"/>
          </p:nvPr>
        </p:nvPicPr>
        <p:blipFill>
          <a:blip r:embed="rId2"/>
          <a:stretch>
            <a:fillRect/>
          </a:stretch>
        </p:blipFill>
        <p:spPr>
          <a:xfrm>
            <a:off x="914400" y="2404116"/>
            <a:ext cx="4856163" cy="3427058"/>
          </a:xfrm>
        </p:spPr>
      </p:pic>
      <p:pic>
        <p:nvPicPr>
          <p:cNvPr id="9" name="Content Placeholder 8">
            <a:extLst>
              <a:ext uri="{FF2B5EF4-FFF2-40B4-BE49-F238E27FC236}">
                <a16:creationId xmlns:a16="http://schemas.microsoft.com/office/drawing/2014/main" id="{E6FADF24-8116-4472-46CD-EDB70250DA3E}"/>
              </a:ext>
            </a:extLst>
          </p:cNvPr>
          <p:cNvPicPr>
            <a:picLocks noGrp="1" noChangeAspect="1"/>
          </p:cNvPicPr>
          <p:nvPr>
            <p:ph sz="half" idx="2"/>
          </p:nvPr>
        </p:nvPicPr>
        <p:blipFill>
          <a:blip r:embed="rId3"/>
          <a:stretch>
            <a:fillRect/>
          </a:stretch>
        </p:blipFill>
        <p:spPr>
          <a:xfrm>
            <a:off x="6410325" y="2397636"/>
            <a:ext cx="4857750" cy="3427058"/>
          </a:xfrm>
        </p:spPr>
      </p:pic>
      <p:sp>
        <p:nvSpPr>
          <p:cNvPr id="10" name="TextBox 9">
            <a:extLst>
              <a:ext uri="{FF2B5EF4-FFF2-40B4-BE49-F238E27FC236}">
                <a16:creationId xmlns:a16="http://schemas.microsoft.com/office/drawing/2014/main" id="{F8D7A688-8721-1FC1-71F6-F1640012D804}"/>
              </a:ext>
            </a:extLst>
          </p:cNvPr>
          <p:cNvSpPr txBox="1"/>
          <p:nvPr/>
        </p:nvSpPr>
        <p:spPr>
          <a:xfrm>
            <a:off x="1289155" y="1871472"/>
            <a:ext cx="3942412" cy="369332"/>
          </a:xfrm>
          <a:prstGeom prst="rect">
            <a:avLst/>
          </a:prstGeom>
          <a:noFill/>
        </p:spPr>
        <p:txBody>
          <a:bodyPr wrap="square" rtlCol="0">
            <a:spAutoFit/>
          </a:bodyPr>
          <a:lstStyle/>
          <a:p>
            <a:r>
              <a:rPr lang="en-US" dirty="0"/>
              <a:t>Fig.2: Revenue Gains by Genre</a:t>
            </a:r>
          </a:p>
        </p:txBody>
      </p:sp>
      <p:sp>
        <p:nvSpPr>
          <p:cNvPr id="11" name="TextBox 10">
            <a:extLst>
              <a:ext uri="{FF2B5EF4-FFF2-40B4-BE49-F238E27FC236}">
                <a16:creationId xmlns:a16="http://schemas.microsoft.com/office/drawing/2014/main" id="{4E78342B-2965-5811-BEBA-E8F1023995F5}"/>
              </a:ext>
            </a:extLst>
          </p:cNvPr>
          <p:cNvSpPr txBox="1"/>
          <p:nvPr/>
        </p:nvSpPr>
        <p:spPr>
          <a:xfrm>
            <a:off x="6478259" y="1886462"/>
            <a:ext cx="3942412" cy="369332"/>
          </a:xfrm>
          <a:prstGeom prst="rect">
            <a:avLst/>
          </a:prstGeom>
          <a:noFill/>
        </p:spPr>
        <p:txBody>
          <a:bodyPr wrap="square" rtlCol="0">
            <a:spAutoFit/>
          </a:bodyPr>
          <a:lstStyle/>
          <a:p>
            <a:r>
              <a:rPr lang="en-US" dirty="0"/>
              <a:t>Fig.3: Revenue Gains by Film Ratings</a:t>
            </a:r>
          </a:p>
        </p:txBody>
      </p:sp>
    </p:spTree>
    <p:extLst>
      <p:ext uri="{BB962C8B-B14F-4D97-AF65-F5344CB8AC3E}">
        <p14:creationId xmlns:p14="http://schemas.microsoft.com/office/powerpoint/2010/main" val="3307822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73C01-10F5-D235-BE63-CFCB85CA68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C5FAAF-0C7B-590C-0AF8-266A80DE2371}"/>
              </a:ext>
            </a:extLst>
          </p:cNvPr>
          <p:cNvSpPr>
            <a:spLocks noGrp="1"/>
          </p:cNvSpPr>
          <p:nvPr>
            <p:ph type="title"/>
          </p:nvPr>
        </p:nvSpPr>
        <p:spPr>
          <a:xfrm>
            <a:off x="913795" y="504670"/>
            <a:ext cx="10353762" cy="1257300"/>
          </a:xfrm>
        </p:spPr>
        <p:txBody>
          <a:bodyPr/>
          <a:lstStyle/>
          <a:p>
            <a:r>
              <a:rPr lang="en-US" dirty="0"/>
              <a:t>Project Components (Contd.)</a:t>
            </a:r>
          </a:p>
        </p:txBody>
      </p:sp>
      <p:sp>
        <p:nvSpPr>
          <p:cNvPr id="3" name="Content Placeholder 2">
            <a:extLst>
              <a:ext uri="{FF2B5EF4-FFF2-40B4-BE49-F238E27FC236}">
                <a16:creationId xmlns:a16="http://schemas.microsoft.com/office/drawing/2014/main" id="{2B3E6907-F964-7EE2-BFBF-0061AFA7A61F}"/>
              </a:ext>
            </a:extLst>
          </p:cNvPr>
          <p:cNvSpPr>
            <a:spLocks noGrp="1"/>
          </p:cNvSpPr>
          <p:nvPr>
            <p:ph idx="1"/>
          </p:nvPr>
        </p:nvSpPr>
        <p:spPr>
          <a:xfrm>
            <a:off x="913795" y="1761970"/>
            <a:ext cx="10353762" cy="4029229"/>
          </a:xfrm>
        </p:spPr>
        <p:txBody>
          <a:bodyPr>
            <a:normAutofit fontScale="85000" lnSpcReduction="20000"/>
          </a:bodyPr>
          <a:lstStyle/>
          <a:p>
            <a:r>
              <a:rPr lang="en-US" dirty="0"/>
              <a:t>Recommendations:</a:t>
            </a:r>
          </a:p>
          <a:p>
            <a:pPr lvl="1">
              <a:buFont typeface="Wingdings" panose="05000000000000000000" pitchFamily="2" charset="2"/>
              <a:buChar char="Ø"/>
            </a:pPr>
            <a:r>
              <a:rPr lang="en-US" dirty="0"/>
              <a:t>A concerted effort to direct film selection and marketing resources towards the top-performing movies in the categories of genre and rating. To re-cap, the specifics for each of the two aforementioned categories are as follows: </a:t>
            </a:r>
          </a:p>
          <a:p>
            <a:pPr lvl="2">
              <a:buFont typeface="Wingdings" panose="05000000000000000000" pitchFamily="2" charset="2"/>
              <a:buChar char="§"/>
            </a:pPr>
            <a:r>
              <a:rPr lang="en-US" dirty="0"/>
              <a:t>Genres: </a:t>
            </a:r>
            <a:r>
              <a:rPr lang="en-US" b="1" dirty="0"/>
              <a:t>Sports</a:t>
            </a:r>
            <a:r>
              <a:rPr lang="en-US" dirty="0"/>
              <a:t> (Top earner), Sci-Fi &amp; Animation</a:t>
            </a:r>
          </a:p>
          <a:p>
            <a:pPr lvl="2">
              <a:buFont typeface="Wingdings" panose="05000000000000000000" pitchFamily="2" charset="2"/>
              <a:buChar char="§"/>
            </a:pPr>
            <a:r>
              <a:rPr lang="en-US" dirty="0"/>
              <a:t>Ratings: </a:t>
            </a:r>
            <a:r>
              <a:rPr lang="en-US" b="1" dirty="0"/>
              <a:t>PG-13</a:t>
            </a:r>
            <a:r>
              <a:rPr lang="en-US" dirty="0"/>
              <a:t> (Top earner), NC-17 &amp; PG</a:t>
            </a:r>
          </a:p>
          <a:p>
            <a:pPr lvl="1">
              <a:buFont typeface="Wingdings" panose="05000000000000000000" pitchFamily="2" charset="2"/>
              <a:buChar char="Ø"/>
            </a:pPr>
            <a:r>
              <a:rPr lang="en-US" dirty="0"/>
              <a:t>The geographic distribution of the RB customer base seems to suggest that the strategic increase and allocation of marketing resources to the following areas could potentially contribute to an increase in company revenue: (1) </a:t>
            </a:r>
            <a:r>
              <a:rPr lang="en-US" b="1" dirty="0"/>
              <a:t>India</a:t>
            </a:r>
            <a:r>
              <a:rPr lang="en-US" dirty="0"/>
              <a:t> (Top earner) (2) China (3) United States</a:t>
            </a:r>
          </a:p>
          <a:p>
            <a:pPr lvl="1">
              <a:buFont typeface="Wingdings" panose="05000000000000000000" pitchFamily="2" charset="2"/>
              <a:buChar char="Ø"/>
            </a:pPr>
            <a:r>
              <a:rPr lang="en-US" dirty="0"/>
              <a:t>Reconsider company presence in the lowest-performing countries. The three lowest performers were </a:t>
            </a:r>
            <a:r>
              <a:rPr lang="en-US" b="1" dirty="0"/>
              <a:t>American Samoa</a:t>
            </a:r>
            <a:r>
              <a:rPr lang="en-US" dirty="0"/>
              <a:t> (Lowest performer), Lithuania &amp; Saint Vincent and the Grenadines (Click the following link for the full analysis and presentation: </a:t>
            </a:r>
            <a:r>
              <a:rPr lang="en-US" sz="1800" u="sng"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Rockbuster</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 Stealth Analysis &amp; Presentation</a:t>
            </a:r>
            <a:r>
              <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r>
              <a:rPr lang="en-US" dirty="0"/>
              <a:t>.</a:t>
            </a:r>
          </a:p>
        </p:txBody>
      </p:sp>
    </p:spTree>
    <p:extLst>
      <p:ext uri="{BB962C8B-B14F-4D97-AF65-F5344CB8AC3E}">
        <p14:creationId xmlns:p14="http://schemas.microsoft.com/office/powerpoint/2010/main" val="481195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E6B681-E324-529E-D250-58ED7693D5EB}"/>
              </a:ext>
            </a:extLst>
          </p:cNvPr>
          <p:cNvSpPr>
            <a:spLocks noGrp="1"/>
          </p:cNvSpPr>
          <p:nvPr>
            <p:ph type="title"/>
          </p:nvPr>
        </p:nvSpPr>
        <p:spPr>
          <a:xfrm>
            <a:off x="913795" y="608437"/>
            <a:ext cx="10353762" cy="4937924"/>
          </a:xfrm>
        </p:spPr>
        <p:txBody>
          <a:bodyPr/>
          <a:lstStyle/>
          <a:p>
            <a:r>
              <a:rPr lang="en-US" dirty="0"/>
              <a:t>Instacart Grocery Basket Analysis</a:t>
            </a:r>
            <a:br>
              <a:rPr lang="en-US" dirty="0"/>
            </a:br>
            <a:r>
              <a:rPr lang="en-US" dirty="0"/>
              <a:t>(Project #4)</a:t>
            </a:r>
          </a:p>
        </p:txBody>
      </p:sp>
    </p:spTree>
    <p:extLst>
      <p:ext uri="{BB962C8B-B14F-4D97-AF65-F5344CB8AC3E}">
        <p14:creationId xmlns:p14="http://schemas.microsoft.com/office/powerpoint/2010/main" val="2689822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1FA9FF-6379-D8C2-37F1-3BA5D34AC40B}"/>
              </a:ext>
            </a:extLst>
          </p:cNvPr>
          <p:cNvSpPr>
            <a:spLocks noGrp="1"/>
          </p:cNvSpPr>
          <p:nvPr>
            <p:ph type="title"/>
          </p:nvPr>
        </p:nvSpPr>
        <p:spPr/>
        <p:txBody>
          <a:bodyPr/>
          <a:lstStyle/>
          <a:p>
            <a:r>
              <a:rPr lang="en-US" dirty="0"/>
              <a:t>Project Components</a:t>
            </a:r>
          </a:p>
        </p:txBody>
      </p:sp>
      <p:sp>
        <p:nvSpPr>
          <p:cNvPr id="5" name="Content Placeholder 4">
            <a:extLst>
              <a:ext uri="{FF2B5EF4-FFF2-40B4-BE49-F238E27FC236}">
                <a16:creationId xmlns:a16="http://schemas.microsoft.com/office/drawing/2014/main" id="{C3F0479E-439F-9B2F-A019-814A7FEA89C1}"/>
              </a:ext>
            </a:extLst>
          </p:cNvPr>
          <p:cNvSpPr>
            <a:spLocks noGrp="1"/>
          </p:cNvSpPr>
          <p:nvPr>
            <p:ph idx="1"/>
          </p:nvPr>
        </p:nvSpPr>
        <p:spPr/>
        <p:txBody>
          <a:bodyPr>
            <a:normAutofit fontScale="85000" lnSpcReduction="10000"/>
          </a:bodyPr>
          <a:lstStyle/>
          <a:p>
            <a:r>
              <a:rPr lang="en-US" dirty="0"/>
              <a:t>Company Objective: Increase product revenue via targeted marketing campaigns based on customer data</a:t>
            </a:r>
          </a:p>
          <a:p>
            <a:r>
              <a:rPr lang="en-US" dirty="0"/>
              <a:t>Analyst Role:</a:t>
            </a:r>
          </a:p>
          <a:p>
            <a:pPr lvl="1">
              <a:buFont typeface="Wingdings" panose="05000000000000000000" pitchFamily="2" charset="2"/>
              <a:buChar char="Ø"/>
            </a:pPr>
            <a:r>
              <a:rPr lang="en-US" dirty="0"/>
              <a:t>As a data analyst, I was tasked with conducting an initial data and exploratory analysis of customer data to derive insights that may be used by Instacart to perform targeted marketing campaigns. The analysis was bounded by the following key concerns: </a:t>
            </a:r>
          </a:p>
          <a:p>
            <a:pPr lvl="2">
              <a:buFont typeface="Wingdings" panose="05000000000000000000" pitchFamily="2" charset="2"/>
              <a:buChar char="§"/>
            </a:pPr>
            <a:r>
              <a:rPr lang="en-US" dirty="0"/>
              <a:t>The sales team needs to know what the busiest days of the week and hours of the day are (i.e. the days and times with the most orders) in order to schedule ads at times when there are fewer orders.</a:t>
            </a:r>
          </a:p>
          <a:p>
            <a:pPr lvl="2">
              <a:buFont typeface="Wingdings" panose="05000000000000000000" pitchFamily="2" charset="2"/>
              <a:buChar char="§"/>
            </a:pPr>
            <a:r>
              <a:rPr lang="en-US" dirty="0"/>
              <a:t>They also want to know whether there are particular times of the day when people spend the most money, as this might inform the type of products that they advertise at these times. </a:t>
            </a:r>
          </a:p>
          <a:p>
            <a:pPr lvl="2">
              <a:buFont typeface="Wingdings" panose="05000000000000000000" pitchFamily="2" charset="2"/>
              <a:buChar char="§"/>
            </a:pPr>
            <a:r>
              <a:rPr lang="en-US" dirty="0"/>
              <a:t>Instacart has a lot of products with different price tags. Marketing and sales want to use simpler price range groupings to help direct their efforts.</a:t>
            </a:r>
          </a:p>
        </p:txBody>
      </p:sp>
    </p:spTree>
    <p:extLst>
      <p:ext uri="{BB962C8B-B14F-4D97-AF65-F5344CB8AC3E}">
        <p14:creationId xmlns:p14="http://schemas.microsoft.com/office/powerpoint/2010/main" val="345883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7044F-54FA-0BFE-96CA-45CD7B1848C3}"/>
              </a:ext>
            </a:extLst>
          </p:cNvPr>
          <p:cNvSpPr>
            <a:spLocks noGrp="1"/>
          </p:cNvSpPr>
          <p:nvPr>
            <p:ph type="title"/>
          </p:nvPr>
        </p:nvSpPr>
        <p:spPr/>
        <p:txBody>
          <a:bodyPr/>
          <a:lstStyle/>
          <a:p>
            <a:r>
              <a:rPr lang="en-US" dirty="0"/>
              <a:t>Project Components (Contd.)</a:t>
            </a:r>
          </a:p>
        </p:txBody>
      </p:sp>
      <p:sp>
        <p:nvSpPr>
          <p:cNvPr id="3" name="Content Placeholder 2">
            <a:extLst>
              <a:ext uri="{FF2B5EF4-FFF2-40B4-BE49-F238E27FC236}">
                <a16:creationId xmlns:a16="http://schemas.microsoft.com/office/drawing/2014/main" id="{12601734-89D6-2E8F-2766-4E60555B76D3}"/>
              </a:ext>
            </a:extLst>
          </p:cNvPr>
          <p:cNvSpPr>
            <a:spLocks noGrp="1"/>
          </p:cNvSpPr>
          <p:nvPr>
            <p:ph idx="1"/>
          </p:nvPr>
        </p:nvSpPr>
        <p:spPr/>
        <p:txBody>
          <a:bodyPr>
            <a:normAutofit fontScale="92500" lnSpcReduction="10000"/>
          </a:bodyPr>
          <a:lstStyle/>
          <a:p>
            <a:pPr lvl="1">
              <a:buFont typeface="Wingdings" panose="05000000000000000000" pitchFamily="2" charset="2"/>
              <a:buChar char="Ø"/>
            </a:pPr>
            <a:r>
              <a:rPr lang="en-US" dirty="0"/>
              <a:t>Key Concerns (Contd.):</a:t>
            </a:r>
          </a:p>
          <a:p>
            <a:pPr lvl="2">
              <a:buFont typeface="Wingdings" panose="05000000000000000000" pitchFamily="2" charset="2"/>
              <a:buChar char="§"/>
            </a:pPr>
            <a:r>
              <a:rPr lang="en-US" dirty="0"/>
              <a:t>Are there certain types of products that are more popular than others? The marketing and sales teams want to know which departments have the highest frequency of product orders.</a:t>
            </a:r>
          </a:p>
          <a:p>
            <a:pPr lvl="2">
              <a:buFont typeface="Wingdings" panose="05000000000000000000" pitchFamily="2" charset="2"/>
              <a:buChar char="§"/>
            </a:pPr>
            <a:r>
              <a:rPr lang="en-US" dirty="0"/>
              <a:t>The marketing and sales teams are particularly interested in the different types of customers in their system and how their ordering behaviors differ. For example: (a) What’s the distribution among users in regards to their brand loyalty (i.e. how often do they return to Instacart)? (b) Are there differences in ordering habits based on a customer’s loyalty status? (c) Are there differences in ordering habits based on a customer’s region? (d) Is there a connection between age and family status in terms of ordering habits? (e) What different classifications does the demographic information suggest? Age? Income? Certain types of goods? Family status? (f) What differences can you find in ordering habits of different customer profiles? Consider the price of orders, the frequency of orders, the products customers are ordering, and anything else you can think of.  </a:t>
            </a:r>
          </a:p>
        </p:txBody>
      </p:sp>
    </p:spTree>
    <p:extLst>
      <p:ext uri="{BB962C8B-B14F-4D97-AF65-F5344CB8AC3E}">
        <p14:creationId xmlns:p14="http://schemas.microsoft.com/office/powerpoint/2010/main" val="3435139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FBC02-8569-9518-6289-BF87AA37FCD3}"/>
              </a:ext>
            </a:extLst>
          </p:cNvPr>
          <p:cNvSpPr>
            <a:spLocks noGrp="1"/>
          </p:cNvSpPr>
          <p:nvPr>
            <p:ph type="title"/>
          </p:nvPr>
        </p:nvSpPr>
        <p:spPr>
          <a:xfrm>
            <a:off x="4028440" y="609600"/>
            <a:ext cx="6778106" cy="637309"/>
          </a:xfrm>
        </p:spPr>
        <p:txBody>
          <a:bodyPr>
            <a:normAutofit fontScale="90000"/>
          </a:bodyPr>
          <a:lstStyle/>
          <a:p>
            <a:r>
              <a:rPr lang="en-US" dirty="0"/>
              <a:t>About Me</a:t>
            </a:r>
          </a:p>
        </p:txBody>
      </p:sp>
      <p:pic>
        <p:nvPicPr>
          <p:cNvPr id="6" name="Content Placeholder 5" descr="A person wearing glasses and a sweater&#10;&#10;Description automatically generated">
            <a:extLst>
              <a:ext uri="{FF2B5EF4-FFF2-40B4-BE49-F238E27FC236}">
                <a16:creationId xmlns:a16="http://schemas.microsoft.com/office/drawing/2014/main" id="{418CDEB6-8F2A-EC5A-64B7-800DBB29FA98}"/>
              </a:ext>
            </a:extLst>
          </p:cNvPr>
          <p:cNvPicPr>
            <a:picLocks noGrp="1" noChangeAspect="1"/>
          </p:cNvPicPr>
          <p:nvPr>
            <p:ph idx="1"/>
          </p:nvPr>
        </p:nvPicPr>
        <p:blipFill>
          <a:blip r:embed="rId2"/>
          <a:stretch>
            <a:fillRect/>
          </a:stretch>
        </p:blipFill>
        <p:spPr>
          <a:xfrm>
            <a:off x="1046089" y="1054841"/>
            <a:ext cx="2738120" cy="3422650"/>
          </a:xfrm>
        </p:spPr>
      </p:pic>
      <p:pic>
        <p:nvPicPr>
          <p:cNvPr id="4" name="Picture 3">
            <a:extLst>
              <a:ext uri="{FF2B5EF4-FFF2-40B4-BE49-F238E27FC236}">
                <a16:creationId xmlns:a16="http://schemas.microsoft.com/office/drawing/2014/main" id="{F8E4A3B5-D749-C86E-E31E-71FD7F632814}"/>
              </a:ext>
            </a:extLst>
          </p:cNvPr>
          <p:cNvPicPr>
            <a:picLocks noChangeAspect="1"/>
          </p:cNvPicPr>
          <p:nvPr/>
        </p:nvPicPr>
        <p:blipFill>
          <a:blip r:embed="rId3"/>
          <a:stretch>
            <a:fillRect/>
          </a:stretch>
        </p:blipFill>
        <p:spPr>
          <a:xfrm>
            <a:off x="801858" y="1452170"/>
            <a:ext cx="2982351" cy="2627993"/>
          </a:xfrm>
          <a:prstGeom prst="rect">
            <a:avLst/>
          </a:prstGeom>
        </p:spPr>
      </p:pic>
      <p:sp>
        <p:nvSpPr>
          <p:cNvPr id="8" name="TextBox 7">
            <a:extLst>
              <a:ext uri="{FF2B5EF4-FFF2-40B4-BE49-F238E27FC236}">
                <a16:creationId xmlns:a16="http://schemas.microsoft.com/office/drawing/2014/main" id="{FE1F523C-0C80-EEFF-B3F9-80CA91D5C818}"/>
              </a:ext>
            </a:extLst>
          </p:cNvPr>
          <p:cNvSpPr txBox="1"/>
          <p:nvPr/>
        </p:nvSpPr>
        <p:spPr>
          <a:xfrm>
            <a:off x="4225636" y="1440860"/>
            <a:ext cx="6920274" cy="4801314"/>
          </a:xfrm>
          <a:prstGeom prst="rect">
            <a:avLst/>
          </a:prstGeom>
          <a:noFill/>
        </p:spPr>
        <p:txBody>
          <a:bodyPr wrap="square" rtlCol="0">
            <a:spAutoFit/>
          </a:bodyPr>
          <a:lstStyle/>
          <a:p>
            <a:r>
              <a:rPr lang="en-US" dirty="0">
                <a:solidFill>
                  <a:schemeClr val="tx2"/>
                </a:solidFill>
              </a:rPr>
              <a:t>Hello! I am a newly-certified data analyst with a strong background in medicine and the natural sciences. In addition to spending a number of years working in the area of Emergency Medical Services and more broadly in the health field in different capacities, I acquired both an undergraduate degree in Biology (with a minor in Chemistry) and a masters degree in Biomedical Sciences. I was on track for a career in medical practice when I withdrew from my medical school program during my clinical rotations year (3</a:t>
            </a:r>
            <a:r>
              <a:rPr lang="en-US" baseline="30000" dirty="0">
                <a:solidFill>
                  <a:schemeClr val="tx2"/>
                </a:solidFill>
              </a:rPr>
              <a:t>rd</a:t>
            </a:r>
            <a:r>
              <a:rPr lang="en-US" dirty="0">
                <a:solidFill>
                  <a:schemeClr val="tx2"/>
                </a:solidFill>
              </a:rPr>
              <a:t> year of D.O. program) for an alternative career path. For me, that alternative career path is in the tech field and data analytics is my point of entry. Since I retain a broad interest in medicine and the natural sciences, I am chiefly interested in serving in a data analytics role for a company or organization operating in related areas, such as biotech, pharmaceuticals, health insurance, and hospitals/health systems.  However, I am very open to opportunities to employ my newly acquired analytics toolkit for a company outside of the STEM+M fields.</a:t>
            </a:r>
          </a:p>
        </p:txBody>
      </p:sp>
    </p:spTree>
    <p:extLst>
      <p:ext uri="{BB962C8B-B14F-4D97-AF65-F5344CB8AC3E}">
        <p14:creationId xmlns:p14="http://schemas.microsoft.com/office/powerpoint/2010/main" val="2397883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B59F8-0D16-4E6E-1536-A2B3F0E5CD3A}"/>
              </a:ext>
            </a:extLst>
          </p:cNvPr>
          <p:cNvSpPr>
            <a:spLocks noGrp="1"/>
          </p:cNvSpPr>
          <p:nvPr>
            <p:ph type="title"/>
          </p:nvPr>
        </p:nvSpPr>
        <p:spPr/>
        <p:txBody>
          <a:bodyPr/>
          <a:lstStyle/>
          <a:p>
            <a:r>
              <a:rPr lang="en-US" dirty="0"/>
              <a:t>Project Components (Contd.)</a:t>
            </a:r>
          </a:p>
        </p:txBody>
      </p:sp>
      <p:sp>
        <p:nvSpPr>
          <p:cNvPr id="3" name="Content Placeholder 2">
            <a:extLst>
              <a:ext uri="{FF2B5EF4-FFF2-40B4-BE49-F238E27FC236}">
                <a16:creationId xmlns:a16="http://schemas.microsoft.com/office/drawing/2014/main" id="{A5CA8ED6-AF9E-D438-3E20-3D70F2050A07}"/>
              </a:ext>
            </a:extLst>
          </p:cNvPr>
          <p:cNvSpPr>
            <a:spLocks noGrp="1"/>
          </p:cNvSpPr>
          <p:nvPr>
            <p:ph idx="1"/>
          </p:nvPr>
        </p:nvSpPr>
        <p:spPr/>
        <p:txBody>
          <a:bodyPr>
            <a:normAutofit fontScale="77500" lnSpcReduction="20000"/>
          </a:bodyPr>
          <a:lstStyle/>
          <a:p>
            <a:r>
              <a:rPr lang="en-US" dirty="0"/>
              <a:t>Data sets:</a:t>
            </a:r>
          </a:p>
          <a:p>
            <a:pPr lvl="1">
              <a:buFont typeface="Wingdings" panose="05000000000000000000" pitchFamily="2" charset="2"/>
              <a:buChar char="Ø"/>
            </a:pPr>
            <a:r>
              <a:rPr lang="en-US" dirty="0"/>
              <a:t>Instacart Customer Data Set: </a:t>
            </a:r>
          </a:p>
          <a:p>
            <a:pPr lvl="2">
              <a:buFont typeface="Wingdings" panose="05000000000000000000" pitchFamily="2" charset="2"/>
              <a:buChar char="§"/>
            </a:pPr>
            <a:r>
              <a:rPr lang="en-US"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Instacart Customers Data Set</a:t>
            </a:r>
            <a:endParaRPr lang="en-US"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endParaRPr>
          </a:p>
          <a:p>
            <a:r>
              <a:rPr lang="en-US" dirty="0"/>
              <a:t>Tools Used:</a:t>
            </a:r>
          </a:p>
          <a:p>
            <a:pPr lvl="1">
              <a:buFont typeface="Wingdings" panose="05000000000000000000" pitchFamily="2" charset="2"/>
              <a:buChar char="Ø"/>
            </a:pPr>
            <a:r>
              <a:rPr lang="en-US" dirty="0"/>
              <a:t>Microsoft Excel, Python</a:t>
            </a:r>
          </a:p>
          <a:p>
            <a:r>
              <a:rPr lang="en-US" dirty="0"/>
              <a:t>Skills Developed:</a:t>
            </a:r>
          </a:p>
          <a:p>
            <a:pPr lvl="1">
              <a:buFont typeface="Wingdings" panose="05000000000000000000" pitchFamily="2" charset="2"/>
              <a:buChar char="Ø"/>
            </a:pPr>
            <a:r>
              <a:rPr lang="en-US" dirty="0"/>
              <a:t>Development of </a:t>
            </a:r>
            <a:r>
              <a:rPr lang="en-US" dirty="0" err="1"/>
              <a:t>Jupyter</a:t>
            </a:r>
            <a:r>
              <a:rPr lang="en-US" dirty="0"/>
              <a:t> Fundamentals and Coding using basic Python data types</a:t>
            </a:r>
          </a:p>
          <a:p>
            <a:pPr lvl="1">
              <a:buFont typeface="Wingdings" panose="05000000000000000000" pitchFamily="2" charset="2"/>
              <a:buChar char="Ø"/>
            </a:pPr>
            <a:r>
              <a:rPr lang="en-US" dirty="0"/>
              <a:t>Data Wrangling and </a:t>
            </a:r>
            <a:r>
              <a:rPr lang="en-US" dirty="0" err="1"/>
              <a:t>Subsetting</a:t>
            </a:r>
            <a:endParaRPr lang="en-US" dirty="0"/>
          </a:p>
          <a:p>
            <a:pPr lvl="1">
              <a:buFont typeface="Wingdings" panose="05000000000000000000" pitchFamily="2" charset="2"/>
              <a:buChar char="Ø"/>
            </a:pPr>
            <a:r>
              <a:rPr lang="en-US" dirty="0"/>
              <a:t>Performing data consistency checks, merging </a:t>
            </a:r>
            <a:r>
              <a:rPr lang="en-US" dirty="0" err="1"/>
              <a:t>dataframes</a:t>
            </a:r>
            <a:r>
              <a:rPr lang="en-US" dirty="0"/>
              <a:t>, deriving new variables and grouping/aggregating data</a:t>
            </a:r>
          </a:p>
          <a:p>
            <a:pPr lvl="1">
              <a:buFont typeface="Wingdings" panose="05000000000000000000" pitchFamily="2" charset="2"/>
              <a:buChar char="Ø"/>
            </a:pPr>
            <a:r>
              <a:rPr lang="en-US" dirty="0"/>
              <a:t>Data Visualization with Python</a:t>
            </a:r>
          </a:p>
          <a:p>
            <a:pPr lvl="1">
              <a:buFont typeface="Wingdings" panose="05000000000000000000" pitchFamily="2" charset="2"/>
              <a:buChar char="Ø"/>
            </a:pPr>
            <a:endParaRPr lang="en-US" dirty="0"/>
          </a:p>
          <a:p>
            <a:pPr marL="450000" lvl="1" indent="0">
              <a:buNone/>
            </a:pPr>
            <a:endParaRPr lang="en-US" dirty="0"/>
          </a:p>
          <a:p>
            <a:pPr marL="36900" indent="0">
              <a:buNone/>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170120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81F56-50C2-C580-FBBA-57F58A8D4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A4F416-1C75-852C-8E28-93B46DC88B6F}"/>
              </a:ext>
            </a:extLst>
          </p:cNvPr>
          <p:cNvSpPr>
            <a:spLocks noGrp="1"/>
          </p:cNvSpPr>
          <p:nvPr>
            <p:ph type="title"/>
          </p:nvPr>
        </p:nvSpPr>
        <p:spPr/>
        <p:txBody>
          <a:bodyPr/>
          <a:lstStyle/>
          <a:p>
            <a:r>
              <a:rPr lang="en-US" dirty="0"/>
              <a:t>Project Components (Contd.)</a:t>
            </a:r>
          </a:p>
        </p:txBody>
      </p:sp>
      <p:sp>
        <p:nvSpPr>
          <p:cNvPr id="3" name="Content Placeholder 2">
            <a:extLst>
              <a:ext uri="{FF2B5EF4-FFF2-40B4-BE49-F238E27FC236}">
                <a16:creationId xmlns:a16="http://schemas.microsoft.com/office/drawing/2014/main" id="{1F3A732C-A20B-9252-122E-7DEA08E328CE}"/>
              </a:ext>
            </a:extLst>
          </p:cNvPr>
          <p:cNvSpPr>
            <a:spLocks noGrp="1"/>
          </p:cNvSpPr>
          <p:nvPr>
            <p:ph idx="1"/>
          </p:nvPr>
        </p:nvSpPr>
        <p:spPr/>
        <p:txBody>
          <a:bodyPr>
            <a:normAutofit fontScale="77500" lnSpcReduction="20000"/>
          </a:bodyPr>
          <a:lstStyle/>
          <a:p>
            <a:r>
              <a:rPr lang="en-US" dirty="0"/>
              <a:t>Steps Taken to Fulfill Analyst Role:</a:t>
            </a:r>
          </a:p>
          <a:p>
            <a:pPr lvl="1">
              <a:buFont typeface="Wingdings" panose="05000000000000000000" pitchFamily="2" charset="2"/>
              <a:buChar char="Ø"/>
            </a:pPr>
            <a:r>
              <a:rPr lang="en-US" dirty="0"/>
              <a:t>I  began by importing the data sets I would be using for my analysis into </a:t>
            </a:r>
            <a:r>
              <a:rPr lang="en-US" dirty="0" err="1"/>
              <a:t>Jupyter</a:t>
            </a:r>
            <a:r>
              <a:rPr lang="en-US" dirty="0"/>
              <a:t> notebook, using libraries like pandas, </a:t>
            </a:r>
            <a:r>
              <a:rPr lang="en-US" dirty="0" err="1"/>
              <a:t>numpy</a:t>
            </a:r>
            <a:r>
              <a:rPr lang="en-US" dirty="0"/>
              <a:t>, </a:t>
            </a:r>
            <a:r>
              <a:rPr lang="en-US" dirty="0" err="1"/>
              <a:t>os</a:t>
            </a:r>
            <a:r>
              <a:rPr lang="en-US" dirty="0"/>
              <a:t>, matplotlib, </a:t>
            </a:r>
            <a:r>
              <a:rPr lang="en-US" dirty="0" err="1"/>
              <a:t>scipy</a:t>
            </a:r>
            <a:r>
              <a:rPr lang="en-US" dirty="0"/>
              <a:t> and seaborn to facilitate the accomplishment of my analytical aims. The two sources for the data sets were Instacart (open-source data) and </a:t>
            </a:r>
            <a:r>
              <a:rPr lang="en-US" dirty="0" err="1"/>
              <a:t>CareerFoundry</a:t>
            </a:r>
            <a:r>
              <a:rPr lang="en-US" dirty="0"/>
              <a:t> (Faux Customer Data Set).</a:t>
            </a:r>
          </a:p>
          <a:p>
            <a:pPr lvl="1">
              <a:buFont typeface="Wingdings" panose="05000000000000000000" pitchFamily="2" charset="2"/>
              <a:buChar char="Ø"/>
            </a:pPr>
            <a:r>
              <a:rPr lang="en-US" dirty="0"/>
              <a:t>Using Python, these data sets were cleaned and ultimately merged into one data set. Through this process, I was able to isolate the variables of interest for the analysis and use the results for deriving any new columns relevant to the needs of my analysis as dictated by the key questions of importance to Instacart.</a:t>
            </a:r>
          </a:p>
          <a:p>
            <a:pPr lvl="1">
              <a:buFont typeface="Wingdings" panose="05000000000000000000" pitchFamily="2" charset="2"/>
              <a:buChar char="Ø"/>
            </a:pPr>
            <a:r>
              <a:rPr lang="en-US" dirty="0"/>
              <a:t>Next, I created at least four types of visualizations for communicating my analytical insights to stakeholders (See Figs. 1 and 2). </a:t>
            </a:r>
          </a:p>
          <a:p>
            <a:pPr lvl="1">
              <a:buFont typeface="Wingdings" panose="05000000000000000000" pitchFamily="2" charset="2"/>
              <a:buChar char="Ø"/>
            </a:pPr>
            <a:r>
              <a:rPr lang="en-US" dirty="0"/>
              <a:t>Finally, due to the size of this project, I created a project folder containing all the relevant components and results of my analysis that I wanted to make available to stakeholders. This included a final report documenting various insights and recommendations for action.</a:t>
            </a:r>
          </a:p>
        </p:txBody>
      </p:sp>
    </p:spTree>
    <p:extLst>
      <p:ext uri="{BB962C8B-B14F-4D97-AF65-F5344CB8AC3E}">
        <p14:creationId xmlns:p14="http://schemas.microsoft.com/office/powerpoint/2010/main" val="2467461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C7F6-DAE8-AFD9-5FAA-2C02577AA554}"/>
              </a:ext>
            </a:extLst>
          </p:cNvPr>
          <p:cNvSpPr>
            <a:spLocks noGrp="1"/>
          </p:cNvSpPr>
          <p:nvPr>
            <p:ph type="title"/>
          </p:nvPr>
        </p:nvSpPr>
        <p:spPr/>
        <p:txBody>
          <a:bodyPr/>
          <a:lstStyle/>
          <a:p>
            <a:r>
              <a:rPr lang="en-US" dirty="0"/>
              <a:t>Project Components (Contd.)</a:t>
            </a:r>
          </a:p>
        </p:txBody>
      </p:sp>
      <p:pic>
        <p:nvPicPr>
          <p:cNvPr id="6" name="Content Placeholder 5">
            <a:extLst>
              <a:ext uri="{FF2B5EF4-FFF2-40B4-BE49-F238E27FC236}">
                <a16:creationId xmlns:a16="http://schemas.microsoft.com/office/drawing/2014/main" id="{3A36A830-3FA8-77B9-2811-27CD89545BE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27365" y="2511160"/>
            <a:ext cx="4830233" cy="3622675"/>
          </a:xfrm>
          <a:prstGeom prst="rect">
            <a:avLst/>
          </a:prstGeom>
        </p:spPr>
      </p:pic>
      <p:sp>
        <p:nvSpPr>
          <p:cNvPr id="7" name="TextBox 6">
            <a:extLst>
              <a:ext uri="{FF2B5EF4-FFF2-40B4-BE49-F238E27FC236}">
                <a16:creationId xmlns:a16="http://schemas.microsoft.com/office/drawing/2014/main" id="{7335F631-4AF4-AAE3-B1E2-C182923C898D}"/>
              </a:ext>
            </a:extLst>
          </p:cNvPr>
          <p:cNvSpPr txBox="1"/>
          <p:nvPr/>
        </p:nvSpPr>
        <p:spPr>
          <a:xfrm>
            <a:off x="839456" y="1806631"/>
            <a:ext cx="5226046" cy="646331"/>
          </a:xfrm>
          <a:prstGeom prst="rect">
            <a:avLst/>
          </a:prstGeom>
          <a:noFill/>
        </p:spPr>
        <p:txBody>
          <a:bodyPr wrap="none" rtlCol="0">
            <a:spAutoFit/>
          </a:bodyPr>
          <a:lstStyle/>
          <a:p>
            <a:r>
              <a:rPr lang="en-US" dirty="0"/>
              <a:t>Fig.1: Busiest days of the week for orders (*Y-axis</a:t>
            </a:r>
          </a:p>
          <a:p>
            <a:r>
              <a:rPr lang="en-US" dirty="0"/>
              <a:t>represents ‘Number of Orders’) </a:t>
            </a:r>
          </a:p>
        </p:txBody>
      </p:sp>
      <p:pic>
        <p:nvPicPr>
          <p:cNvPr id="8" name="Content Placeholder 7">
            <a:extLst>
              <a:ext uri="{FF2B5EF4-FFF2-40B4-BE49-F238E27FC236}">
                <a16:creationId xmlns:a16="http://schemas.microsoft.com/office/drawing/2014/main" id="{0FFA0849-0A3A-558E-8412-3B7731EA8B0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4083" y="2526150"/>
            <a:ext cx="4830233" cy="3622675"/>
          </a:xfrm>
          <a:prstGeom prst="rect">
            <a:avLst/>
          </a:prstGeom>
        </p:spPr>
      </p:pic>
      <p:sp>
        <p:nvSpPr>
          <p:cNvPr id="9" name="TextBox 8">
            <a:extLst>
              <a:ext uri="{FF2B5EF4-FFF2-40B4-BE49-F238E27FC236}">
                <a16:creationId xmlns:a16="http://schemas.microsoft.com/office/drawing/2014/main" id="{BFEC0D85-F774-46E2-6CC2-ACE6CD246CE0}"/>
              </a:ext>
            </a:extLst>
          </p:cNvPr>
          <p:cNvSpPr txBox="1"/>
          <p:nvPr/>
        </p:nvSpPr>
        <p:spPr>
          <a:xfrm>
            <a:off x="6295873" y="1796522"/>
            <a:ext cx="5430204" cy="646331"/>
          </a:xfrm>
          <a:prstGeom prst="rect">
            <a:avLst/>
          </a:prstGeom>
          <a:noFill/>
        </p:spPr>
        <p:txBody>
          <a:bodyPr wrap="none" rtlCol="0">
            <a:spAutoFit/>
          </a:bodyPr>
          <a:lstStyle/>
          <a:p>
            <a:r>
              <a:rPr lang="en-US" dirty="0"/>
              <a:t>Fig. 2: Times of the day when customers spend the </a:t>
            </a:r>
          </a:p>
          <a:p>
            <a:r>
              <a:rPr lang="en-US" dirty="0"/>
              <a:t>most money (*X-axis represents ‘</a:t>
            </a:r>
            <a:r>
              <a:rPr lang="en-US" dirty="0" err="1"/>
              <a:t>time_of_day</a:t>
            </a:r>
            <a:r>
              <a:rPr lang="en-US" dirty="0"/>
              <a:t>’)</a:t>
            </a:r>
          </a:p>
        </p:txBody>
      </p:sp>
    </p:spTree>
    <p:extLst>
      <p:ext uri="{BB962C8B-B14F-4D97-AF65-F5344CB8AC3E}">
        <p14:creationId xmlns:p14="http://schemas.microsoft.com/office/powerpoint/2010/main" val="2503114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D8203-C167-9A58-8EB2-1495B36600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07FAA2-3F0E-0CEC-FD9D-A245267F541D}"/>
              </a:ext>
            </a:extLst>
          </p:cNvPr>
          <p:cNvSpPr>
            <a:spLocks noGrp="1"/>
          </p:cNvSpPr>
          <p:nvPr>
            <p:ph type="title"/>
          </p:nvPr>
        </p:nvSpPr>
        <p:spPr>
          <a:xfrm>
            <a:off x="913795" y="374758"/>
            <a:ext cx="10353762" cy="1177352"/>
          </a:xfrm>
        </p:spPr>
        <p:txBody>
          <a:bodyPr/>
          <a:lstStyle/>
          <a:p>
            <a:r>
              <a:rPr lang="en-US" dirty="0"/>
              <a:t>Project Components (Contd.)</a:t>
            </a:r>
          </a:p>
        </p:txBody>
      </p:sp>
      <p:sp>
        <p:nvSpPr>
          <p:cNvPr id="3" name="Content Placeholder 2">
            <a:extLst>
              <a:ext uri="{FF2B5EF4-FFF2-40B4-BE49-F238E27FC236}">
                <a16:creationId xmlns:a16="http://schemas.microsoft.com/office/drawing/2014/main" id="{52280C28-10E1-AA32-890E-CCCB9BD2DECC}"/>
              </a:ext>
            </a:extLst>
          </p:cNvPr>
          <p:cNvSpPr>
            <a:spLocks noGrp="1"/>
          </p:cNvSpPr>
          <p:nvPr>
            <p:ph idx="1"/>
          </p:nvPr>
        </p:nvSpPr>
        <p:spPr>
          <a:xfrm>
            <a:off x="913795" y="1552110"/>
            <a:ext cx="10353762" cy="4239089"/>
          </a:xfrm>
        </p:spPr>
        <p:txBody>
          <a:bodyPr>
            <a:normAutofit fontScale="85000" lnSpcReduction="10000"/>
          </a:bodyPr>
          <a:lstStyle/>
          <a:p>
            <a:r>
              <a:rPr lang="en-US" dirty="0"/>
              <a:t>Recommendations:</a:t>
            </a:r>
          </a:p>
          <a:p>
            <a:pPr lvl="1">
              <a:buFont typeface="Wingdings" panose="05000000000000000000" pitchFamily="2" charset="2"/>
              <a:buChar char="Ø"/>
            </a:pPr>
            <a:r>
              <a:rPr lang="en-US" dirty="0"/>
              <a:t>Due to constraints upon space, I will provide the link for a more comprehensive look at the analysis conducted with its derivative recommendations here: </a:t>
            </a:r>
            <a:r>
              <a:rPr lang="en-US" sz="1800" u="sng" kern="0" dirty="0">
                <a:solidFill>
                  <a:srgbClr val="0E1633"/>
                </a:solidFill>
                <a:effectLst/>
                <a:latin typeface="TradeGothicNextW01-Ligh 693250"/>
                <a:ea typeface="Times New Roman" panose="02020603050405020304" pitchFamily="18" charset="0"/>
                <a:cs typeface="Helvetica" panose="020B0604020202020204" pitchFamily="34" charset="0"/>
                <a:hlinkClick r:id="rId2"/>
              </a:rPr>
              <a:t>Instacart Grocery Analysis</a:t>
            </a:r>
            <a:endParaRPr lang="en-US" dirty="0"/>
          </a:p>
          <a:p>
            <a:pPr lvl="1">
              <a:buFont typeface="Wingdings" panose="05000000000000000000" pitchFamily="2" charset="2"/>
              <a:buChar char="Ø"/>
            </a:pPr>
            <a:r>
              <a:rPr lang="en-US" dirty="0"/>
              <a:t>With the remaining space, I will provide just two of the recommendations established based on the analysis reflected in this project. It ought to be noted that these take the form of direct responses to the key questions guiding the analysis that were articulated on an earlier slide: </a:t>
            </a:r>
          </a:p>
          <a:p>
            <a:pPr lvl="2">
              <a:buFont typeface="Wingdings" panose="05000000000000000000" pitchFamily="2" charset="2"/>
              <a:buChar char="§"/>
            </a:pPr>
            <a:r>
              <a:rPr lang="en-US" dirty="0"/>
              <a:t>Given that Saturdays and Sundays together with the weekday hours of 9-5PM were found to be the busiest days and times of the week, in terms of orders, respectively, it was determined that advertised hours and days would be most effective scheduled outside those windows. Specifically, this meant a recommendation that marketing/advertising teams ensure that ads be scheduled for weekday evenings after 5 PM for maximal impact on consumer/customer behavior.</a:t>
            </a:r>
          </a:p>
          <a:p>
            <a:pPr lvl="2">
              <a:buFont typeface="Wingdings" panose="05000000000000000000" pitchFamily="2" charset="2"/>
              <a:buChar char="§"/>
            </a:pPr>
            <a:r>
              <a:rPr lang="en-US" dirty="0"/>
              <a:t>Given that it was found that customers spend the most money on products during the late morning hours of 9-11AM, it was recommended that the marketing/advertising teams consider the possible returns from advertising some of their most popular products during these hours. Of course, there must also be an accounting for the data seeming to indicate that the hours in which ads may yield the highest impact of on customer behavior lies outside that window. </a:t>
            </a:r>
          </a:p>
        </p:txBody>
      </p:sp>
    </p:spTree>
    <p:extLst>
      <p:ext uri="{BB962C8B-B14F-4D97-AF65-F5344CB8AC3E}">
        <p14:creationId xmlns:p14="http://schemas.microsoft.com/office/powerpoint/2010/main" val="3699727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677BA3-C8A1-84CE-40D4-0E42434C78F2}"/>
              </a:ext>
            </a:extLst>
          </p:cNvPr>
          <p:cNvSpPr>
            <a:spLocks noGrp="1"/>
          </p:cNvSpPr>
          <p:nvPr>
            <p:ph type="title"/>
          </p:nvPr>
        </p:nvSpPr>
        <p:spPr>
          <a:xfrm>
            <a:off x="913795" y="608436"/>
            <a:ext cx="10353762" cy="5432599"/>
          </a:xfrm>
        </p:spPr>
        <p:txBody>
          <a:bodyPr/>
          <a:lstStyle/>
          <a:p>
            <a:r>
              <a:rPr lang="en-US" dirty="0"/>
              <a:t>Pig E. Bank Analysis</a:t>
            </a:r>
            <a:br>
              <a:rPr lang="en-US" dirty="0"/>
            </a:br>
            <a:r>
              <a:rPr lang="en-US" dirty="0"/>
              <a:t>(Project #5)</a:t>
            </a:r>
          </a:p>
        </p:txBody>
      </p:sp>
    </p:spTree>
    <p:extLst>
      <p:ext uri="{BB962C8B-B14F-4D97-AF65-F5344CB8AC3E}">
        <p14:creationId xmlns:p14="http://schemas.microsoft.com/office/powerpoint/2010/main" val="2635894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E26EAC-4322-3CA1-8C1F-B1D01559A244}"/>
              </a:ext>
            </a:extLst>
          </p:cNvPr>
          <p:cNvSpPr>
            <a:spLocks noGrp="1"/>
          </p:cNvSpPr>
          <p:nvPr>
            <p:ph type="title"/>
          </p:nvPr>
        </p:nvSpPr>
        <p:spPr/>
        <p:txBody>
          <a:bodyPr/>
          <a:lstStyle/>
          <a:p>
            <a:r>
              <a:rPr lang="en-US" dirty="0"/>
              <a:t>Project Components</a:t>
            </a:r>
          </a:p>
        </p:txBody>
      </p:sp>
      <p:sp>
        <p:nvSpPr>
          <p:cNvPr id="5" name="Content Placeholder 4">
            <a:extLst>
              <a:ext uri="{FF2B5EF4-FFF2-40B4-BE49-F238E27FC236}">
                <a16:creationId xmlns:a16="http://schemas.microsoft.com/office/drawing/2014/main" id="{84835992-6D73-6398-C772-E815CF5C9124}"/>
              </a:ext>
            </a:extLst>
          </p:cNvPr>
          <p:cNvSpPr>
            <a:spLocks noGrp="1"/>
          </p:cNvSpPr>
          <p:nvPr>
            <p:ph idx="1"/>
          </p:nvPr>
        </p:nvSpPr>
        <p:spPr/>
        <p:txBody>
          <a:bodyPr/>
          <a:lstStyle/>
          <a:p>
            <a:r>
              <a:rPr lang="en-US" dirty="0"/>
              <a:t>Company Objective: The Pig E. Bank anti-money-laundering compliance department is seeking assistance in the assessment of client and transaction risk as well as a clear strategy for increasing efficiency in running the bank’s compliance program.</a:t>
            </a:r>
          </a:p>
          <a:p>
            <a:r>
              <a:rPr lang="en-US" dirty="0"/>
              <a:t>Analyst Role:</a:t>
            </a:r>
          </a:p>
          <a:p>
            <a:pPr lvl="1">
              <a:buFont typeface="Wingdings" panose="05000000000000000000" pitchFamily="2" charset="2"/>
              <a:buChar char="Ø"/>
            </a:pPr>
            <a:r>
              <a:rPr lang="en-US" dirty="0"/>
              <a:t> As a data analyst, I was tasked with providing analytical support for efforts in assessing client and transaction risk as well as building and optimizing models for the bank’s aim to enhance the quality of its compliance program. </a:t>
            </a:r>
          </a:p>
        </p:txBody>
      </p:sp>
    </p:spTree>
    <p:extLst>
      <p:ext uri="{BB962C8B-B14F-4D97-AF65-F5344CB8AC3E}">
        <p14:creationId xmlns:p14="http://schemas.microsoft.com/office/powerpoint/2010/main" val="2203001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9931-5E49-1C0D-C612-A6D5E4D3AEAA}"/>
              </a:ext>
            </a:extLst>
          </p:cNvPr>
          <p:cNvSpPr>
            <a:spLocks noGrp="1"/>
          </p:cNvSpPr>
          <p:nvPr>
            <p:ph type="title"/>
          </p:nvPr>
        </p:nvSpPr>
        <p:spPr/>
        <p:txBody>
          <a:bodyPr/>
          <a:lstStyle/>
          <a:p>
            <a:r>
              <a:rPr lang="en-US" dirty="0"/>
              <a:t>Project Components (Contd.)</a:t>
            </a:r>
          </a:p>
        </p:txBody>
      </p:sp>
      <p:sp>
        <p:nvSpPr>
          <p:cNvPr id="3" name="Content Placeholder 2">
            <a:extLst>
              <a:ext uri="{FF2B5EF4-FFF2-40B4-BE49-F238E27FC236}">
                <a16:creationId xmlns:a16="http://schemas.microsoft.com/office/drawing/2014/main" id="{013EA375-BE8C-78C7-1D32-0326B64A24A3}"/>
              </a:ext>
            </a:extLst>
          </p:cNvPr>
          <p:cNvSpPr>
            <a:spLocks noGrp="1"/>
          </p:cNvSpPr>
          <p:nvPr>
            <p:ph idx="1"/>
          </p:nvPr>
        </p:nvSpPr>
        <p:spPr/>
        <p:txBody>
          <a:bodyPr>
            <a:normAutofit fontScale="77500" lnSpcReduction="20000"/>
          </a:bodyPr>
          <a:lstStyle/>
          <a:p>
            <a:r>
              <a:rPr lang="en-US" dirty="0"/>
              <a:t>Data Set:</a:t>
            </a:r>
          </a:p>
          <a:p>
            <a:pPr lvl="1">
              <a:buFont typeface="Wingdings" panose="05000000000000000000" pitchFamily="2" charset="2"/>
              <a:buChar char="Ø"/>
            </a:pPr>
            <a:r>
              <a:rPr lang="en-US" dirty="0"/>
              <a:t>Pig E. Bank Customer Data Set (There are also examples of data cleaning, extraction and the creation of a decision algorithm):</a:t>
            </a:r>
          </a:p>
          <a:p>
            <a:pPr lvl="2">
              <a:buFont typeface="Wingdings" panose="05000000000000000000" pitchFamily="2" charset="2"/>
              <a:buChar char="§"/>
            </a:pP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Pig E. Bank Customer Data Set</a:t>
            </a:r>
            <a:endPar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endParaRPr>
          </a:p>
          <a:p>
            <a:r>
              <a:rPr lang="en-US" kern="100" dirty="0">
                <a:effectLst/>
                <a:latin typeface="Aptos" panose="020B0004020202020204" pitchFamily="34" charset="0"/>
                <a:ea typeface="Aptos" panose="020B0004020202020204" pitchFamily="34" charset="0"/>
                <a:cs typeface="Times New Roman" panose="02020603050405020304" pitchFamily="18" charset="0"/>
              </a:rPr>
              <a:t>Tools Used:</a:t>
            </a:r>
          </a:p>
          <a:p>
            <a:pPr lvl="1">
              <a:buFont typeface="Wingdings" panose="05000000000000000000" pitchFamily="2" charset="2"/>
              <a:buChar char="Ø"/>
            </a:pPr>
            <a:r>
              <a:rPr lang="en-US" kern="100" dirty="0">
                <a:effectLst/>
                <a:latin typeface="Aptos" panose="020B0004020202020204" pitchFamily="34" charset="0"/>
                <a:ea typeface="Aptos" panose="020B0004020202020204" pitchFamily="34" charset="0"/>
                <a:cs typeface="Times New Roman" panose="02020603050405020304" pitchFamily="18" charset="0"/>
              </a:rPr>
              <a:t>Microsoft Excel, GitHub</a:t>
            </a:r>
          </a:p>
          <a:p>
            <a:r>
              <a:rPr lang="en-US" kern="100" dirty="0">
                <a:effectLst/>
                <a:latin typeface="Aptos" panose="020B0004020202020204" pitchFamily="34" charset="0"/>
                <a:ea typeface="Aptos" panose="020B0004020202020204" pitchFamily="34" charset="0"/>
                <a:cs typeface="Times New Roman" panose="02020603050405020304" pitchFamily="18" charset="0"/>
              </a:rPr>
              <a:t>Skills Developed:</a:t>
            </a:r>
          </a:p>
          <a:p>
            <a:pPr lvl="1">
              <a:buFont typeface="Wingdings" panose="05000000000000000000" pitchFamily="2" charset="2"/>
              <a:buChar char="Ø"/>
            </a:pPr>
            <a:r>
              <a:rPr lang="en-US" kern="100" dirty="0">
                <a:effectLst/>
                <a:latin typeface="Aptos" panose="020B0004020202020204" pitchFamily="34" charset="0"/>
                <a:ea typeface="Aptos" panose="020B0004020202020204" pitchFamily="34" charset="0"/>
                <a:cs typeface="Times New Roman" panose="02020603050405020304" pitchFamily="18" charset="0"/>
              </a:rPr>
              <a:t>Fundamentals of Data Mining</a:t>
            </a:r>
          </a:p>
          <a:p>
            <a:pPr lvl="1">
              <a:buFont typeface="Wingdings" panose="05000000000000000000" pitchFamily="2" charset="2"/>
              <a:buChar char="Ø"/>
            </a:pPr>
            <a:r>
              <a:rPr lang="en-US" kern="100" dirty="0">
                <a:effectLst/>
                <a:latin typeface="Aptos" panose="020B0004020202020204" pitchFamily="34" charset="0"/>
                <a:ea typeface="Aptos" panose="020B0004020202020204" pitchFamily="34" charset="0"/>
                <a:cs typeface="Times New Roman" panose="02020603050405020304" pitchFamily="18" charset="0"/>
              </a:rPr>
              <a:t>Basics of Predictive Analysis (Logistic vs. Linear Regression Models)</a:t>
            </a:r>
          </a:p>
          <a:p>
            <a:pPr lvl="1">
              <a:buFont typeface="Wingdings" panose="05000000000000000000" pitchFamily="2" charset="2"/>
              <a:buChar char="Ø"/>
            </a:pPr>
            <a:r>
              <a:rPr lang="en-US" kern="100" dirty="0">
                <a:effectLst/>
                <a:latin typeface="Aptos" panose="020B0004020202020204" pitchFamily="34" charset="0"/>
                <a:ea typeface="Aptos" panose="020B0004020202020204" pitchFamily="34" charset="0"/>
                <a:cs typeface="Times New Roman" panose="02020603050405020304" pitchFamily="18" charset="0"/>
              </a:rPr>
              <a:t>Time-Series Analysis and Forecasting</a:t>
            </a:r>
          </a:p>
          <a:p>
            <a:pPr lvl="1">
              <a:buFont typeface="Wingdings" panose="05000000000000000000" pitchFamily="2" charset="2"/>
              <a:buChar char="Ø"/>
            </a:pPr>
            <a:r>
              <a:rPr lang="en-US" kern="100" dirty="0">
                <a:effectLst/>
                <a:latin typeface="Aptos" panose="020B0004020202020204" pitchFamily="34" charset="0"/>
                <a:ea typeface="Aptos" panose="020B0004020202020204" pitchFamily="34" charset="0"/>
                <a:cs typeface="Times New Roman" panose="02020603050405020304" pitchFamily="18" charset="0"/>
              </a:rPr>
              <a:t>Using GitHub as an Analyst</a:t>
            </a:r>
          </a:p>
          <a:p>
            <a:pPr marL="450000" lvl="1" indent="0">
              <a:buNone/>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810000" lvl="2" indent="0">
              <a:buNone/>
            </a:pPr>
            <a:endParaRPr lang="en-US" dirty="0"/>
          </a:p>
        </p:txBody>
      </p:sp>
    </p:spTree>
    <p:extLst>
      <p:ext uri="{BB962C8B-B14F-4D97-AF65-F5344CB8AC3E}">
        <p14:creationId xmlns:p14="http://schemas.microsoft.com/office/powerpoint/2010/main" val="1077515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D3E19-A901-A4BA-3B99-F97E27C6CD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1BCE5D-016E-1747-A86C-5A5BFFB209A4}"/>
              </a:ext>
            </a:extLst>
          </p:cNvPr>
          <p:cNvSpPr>
            <a:spLocks noGrp="1"/>
          </p:cNvSpPr>
          <p:nvPr>
            <p:ph type="title"/>
          </p:nvPr>
        </p:nvSpPr>
        <p:spPr/>
        <p:txBody>
          <a:bodyPr/>
          <a:lstStyle/>
          <a:p>
            <a:r>
              <a:rPr lang="en-US" dirty="0"/>
              <a:t>Project Components (Contd.)</a:t>
            </a:r>
          </a:p>
        </p:txBody>
      </p:sp>
      <p:sp>
        <p:nvSpPr>
          <p:cNvPr id="3" name="Content Placeholder 2">
            <a:extLst>
              <a:ext uri="{FF2B5EF4-FFF2-40B4-BE49-F238E27FC236}">
                <a16:creationId xmlns:a16="http://schemas.microsoft.com/office/drawing/2014/main" id="{B706EB6D-17E2-9A3B-B5AF-01FFD964EC76}"/>
              </a:ext>
            </a:extLst>
          </p:cNvPr>
          <p:cNvSpPr>
            <a:spLocks noGrp="1"/>
          </p:cNvSpPr>
          <p:nvPr>
            <p:ph idx="1"/>
          </p:nvPr>
        </p:nvSpPr>
        <p:spPr/>
        <p:txBody>
          <a:bodyPr/>
          <a:lstStyle/>
          <a:p>
            <a:r>
              <a:rPr lang="en-US" dirty="0"/>
              <a:t>Steps Taken to Fulfill Analyst Role:</a:t>
            </a:r>
          </a:p>
          <a:p>
            <a:pPr lvl="1">
              <a:buFont typeface="Wingdings" panose="05000000000000000000" pitchFamily="2" charset="2"/>
              <a:buChar char="Ø"/>
            </a:pPr>
            <a:r>
              <a:rPr lang="en-US" dirty="0"/>
              <a:t>The first data-related project in which I took steps towards meeting Pig. E. Bank’s objective was focused on customer retention. Customer/Client data supplied by Pig E. Bank was cleaned and descriptive statistics were derived for use in understanding the data. This was all done towards the goal of identifying top risk factors for customer departure from the bank. Once all the necessary work was completed using things like pivot tables on Excel, a decision tree was created in the identified risk factors were modeled (See Fig. 1). The tree is a useful algorithm for Pig E. Bank to determine best points of interception along the customer pathways to departure. </a:t>
            </a:r>
          </a:p>
        </p:txBody>
      </p:sp>
    </p:spTree>
    <p:extLst>
      <p:ext uri="{BB962C8B-B14F-4D97-AF65-F5344CB8AC3E}">
        <p14:creationId xmlns:p14="http://schemas.microsoft.com/office/powerpoint/2010/main" val="1228237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EB6F-2EF1-0915-1031-6E8F4339A25E}"/>
              </a:ext>
            </a:extLst>
          </p:cNvPr>
          <p:cNvSpPr>
            <a:spLocks noGrp="1"/>
          </p:cNvSpPr>
          <p:nvPr>
            <p:ph type="title"/>
          </p:nvPr>
        </p:nvSpPr>
        <p:spPr>
          <a:xfrm>
            <a:off x="913795" y="159900"/>
            <a:ext cx="10353762" cy="1257300"/>
          </a:xfrm>
        </p:spPr>
        <p:txBody>
          <a:bodyPr/>
          <a:lstStyle/>
          <a:p>
            <a:r>
              <a:rPr lang="en-US" dirty="0"/>
              <a:t>Project Components (Contd.)</a:t>
            </a:r>
          </a:p>
        </p:txBody>
      </p:sp>
      <p:pic>
        <p:nvPicPr>
          <p:cNvPr id="4" name="Content Placeholder 3" descr="A diagram of a company&#10;&#10;Description automatically generated">
            <a:extLst>
              <a:ext uri="{FF2B5EF4-FFF2-40B4-BE49-F238E27FC236}">
                <a16:creationId xmlns:a16="http://schemas.microsoft.com/office/drawing/2014/main" id="{23E83E55-D349-F052-53B5-9C581E49C3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9193" y="1890210"/>
            <a:ext cx="9818558" cy="4440630"/>
          </a:xfrm>
          <a:prstGeom prst="rect">
            <a:avLst/>
          </a:prstGeom>
        </p:spPr>
      </p:pic>
      <p:sp>
        <p:nvSpPr>
          <p:cNvPr id="5" name="TextBox 4">
            <a:extLst>
              <a:ext uri="{FF2B5EF4-FFF2-40B4-BE49-F238E27FC236}">
                <a16:creationId xmlns:a16="http://schemas.microsoft.com/office/drawing/2014/main" id="{E389430C-66A3-2256-4BC5-79F51F8EA36B}"/>
              </a:ext>
            </a:extLst>
          </p:cNvPr>
          <p:cNvSpPr txBox="1"/>
          <p:nvPr/>
        </p:nvSpPr>
        <p:spPr>
          <a:xfrm>
            <a:off x="1169238" y="1469039"/>
            <a:ext cx="5246557" cy="369332"/>
          </a:xfrm>
          <a:prstGeom prst="rect">
            <a:avLst/>
          </a:prstGeom>
          <a:noFill/>
        </p:spPr>
        <p:txBody>
          <a:bodyPr wrap="square" rtlCol="0">
            <a:spAutoFit/>
          </a:bodyPr>
          <a:lstStyle/>
          <a:p>
            <a:r>
              <a:rPr lang="en-US" dirty="0"/>
              <a:t>Fig.1: Decision Tree for Customer Departures</a:t>
            </a:r>
          </a:p>
        </p:txBody>
      </p:sp>
    </p:spTree>
    <p:extLst>
      <p:ext uri="{BB962C8B-B14F-4D97-AF65-F5344CB8AC3E}">
        <p14:creationId xmlns:p14="http://schemas.microsoft.com/office/powerpoint/2010/main" val="1831167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F978B-500E-1D56-1018-61D3529842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EF5F5E-76D3-13DB-95DE-F229C48DD014}"/>
              </a:ext>
            </a:extLst>
          </p:cNvPr>
          <p:cNvSpPr>
            <a:spLocks noGrp="1"/>
          </p:cNvSpPr>
          <p:nvPr>
            <p:ph type="title"/>
          </p:nvPr>
        </p:nvSpPr>
        <p:spPr/>
        <p:txBody>
          <a:bodyPr/>
          <a:lstStyle/>
          <a:p>
            <a:r>
              <a:rPr lang="en-US" dirty="0"/>
              <a:t>Project Components (Contd.)</a:t>
            </a:r>
          </a:p>
        </p:txBody>
      </p:sp>
      <p:sp>
        <p:nvSpPr>
          <p:cNvPr id="3" name="Content Placeholder 2">
            <a:extLst>
              <a:ext uri="{FF2B5EF4-FFF2-40B4-BE49-F238E27FC236}">
                <a16:creationId xmlns:a16="http://schemas.microsoft.com/office/drawing/2014/main" id="{4E48A69B-EFFD-BEE7-F700-C0BF6CC65D7A}"/>
              </a:ext>
            </a:extLst>
          </p:cNvPr>
          <p:cNvSpPr>
            <a:spLocks noGrp="1"/>
          </p:cNvSpPr>
          <p:nvPr>
            <p:ph idx="1"/>
          </p:nvPr>
        </p:nvSpPr>
        <p:spPr/>
        <p:txBody>
          <a:bodyPr/>
          <a:lstStyle/>
          <a:p>
            <a:r>
              <a:rPr lang="en-US" dirty="0"/>
              <a:t>Recommendations:</a:t>
            </a:r>
          </a:p>
          <a:p>
            <a:pPr lvl="1">
              <a:buFont typeface="Wingdings" panose="05000000000000000000" pitchFamily="2" charset="2"/>
              <a:buChar char="Ø"/>
            </a:pPr>
            <a:r>
              <a:rPr lang="en-US" dirty="0"/>
              <a:t>While the nature of this project did not include the provision of recommendations (See the following for project file: </a:t>
            </a:r>
            <a:r>
              <a:rPr lang="en-US" sz="2000" u="sng" kern="0" dirty="0">
                <a:solidFill>
                  <a:srgbClr val="0E1633"/>
                </a:solidFill>
                <a:effectLst/>
                <a:latin typeface="TradeGothicNextW01-Ligh 693250"/>
                <a:ea typeface="Times New Roman" panose="02020603050405020304" pitchFamily="18" charset="0"/>
                <a:cs typeface="Helvetica" panose="020B0604020202020204" pitchFamily="34" charset="0"/>
                <a:hlinkClick r:id="rId2"/>
              </a:rPr>
              <a:t>Pig E. Bank Analysi</a:t>
            </a:r>
            <a:r>
              <a:rPr lang="en-US" sz="1800" u="sng" kern="0" dirty="0">
                <a:solidFill>
                  <a:srgbClr val="0E1633"/>
                </a:solidFill>
                <a:effectLst/>
                <a:latin typeface="TradeGothicNextW01-Ligh 693250"/>
                <a:ea typeface="Times New Roman" panose="02020603050405020304" pitchFamily="18" charset="0"/>
                <a:cs typeface="Helvetica" panose="020B0604020202020204" pitchFamily="34" charset="0"/>
                <a:hlinkClick r:id="rId2"/>
              </a:rPr>
              <a:t>s</a:t>
            </a:r>
            <a:r>
              <a:rPr lang="en-US" sz="1800" kern="0" dirty="0">
                <a:solidFill>
                  <a:schemeClr val="tx1"/>
                </a:solidFill>
                <a:effectLst/>
                <a:latin typeface="TradeGothicNextW01-Ligh 693250"/>
                <a:ea typeface="Times New Roman" panose="02020603050405020304" pitchFamily="18" charset="0"/>
                <a:cs typeface="Helvetica" panose="020B0604020202020204" pitchFamily="34" charset="0"/>
              </a:rPr>
              <a:t>)</a:t>
            </a:r>
            <a:r>
              <a:rPr lang="en-US" dirty="0"/>
              <a:t>, it would be advisable for Pig E. Bank, based on the analysis conducted, to track customers/clients with an inactive member status who are female and live in France. Measures may be considered for decreasing the likelihood that these clients/customers from active to inactive member status. </a:t>
            </a:r>
          </a:p>
        </p:txBody>
      </p:sp>
    </p:spTree>
    <p:extLst>
      <p:ext uri="{BB962C8B-B14F-4D97-AF65-F5344CB8AC3E}">
        <p14:creationId xmlns:p14="http://schemas.microsoft.com/office/powerpoint/2010/main" val="1926122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3B172C-9F09-3C82-C6F8-3C106E08BF7D}"/>
              </a:ext>
            </a:extLst>
          </p:cNvPr>
          <p:cNvSpPr>
            <a:spLocks noGrp="1"/>
          </p:cNvSpPr>
          <p:nvPr>
            <p:ph type="ctrTitle"/>
          </p:nvPr>
        </p:nvSpPr>
        <p:spPr>
          <a:xfrm>
            <a:off x="1370693" y="1769541"/>
            <a:ext cx="9440034" cy="1789586"/>
          </a:xfrm>
        </p:spPr>
        <p:txBody>
          <a:bodyPr/>
          <a:lstStyle/>
          <a:p>
            <a:r>
              <a:rPr lang="en-US" dirty="0"/>
              <a:t>Projects</a:t>
            </a:r>
          </a:p>
        </p:txBody>
      </p:sp>
    </p:spTree>
    <p:extLst>
      <p:ext uri="{BB962C8B-B14F-4D97-AF65-F5344CB8AC3E}">
        <p14:creationId xmlns:p14="http://schemas.microsoft.com/office/powerpoint/2010/main" val="2271410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8BA0E4-0EBD-40E9-4290-2C9D171E76BC}"/>
              </a:ext>
            </a:extLst>
          </p:cNvPr>
          <p:cNvSpPr>
            <a:spLocks noGrp="1"/>
          </p:cNvSpPr>
          <p:nvPr>
            <p:ph type="title"/>
          </p:nvPr>
        </p:nvSpPr>
        <p:spPr>
          <a:xfrm>
            <a:off x="913795" y="608436"/>
            <a:ext cx="10353762" cy="5252717"/>
          </a:xfrm>
        </p:spPr>
        <p:txBody>
          <a:bodyPr/>
          <a:lstStyle/>
          <a:p>
            <a:r>
              <a:rPr lang="en-US" dirty="0"/>
              <a:t>Understanding Happiness: A Global Perspective (WHR 2023)</a:t>
            </a:r>
            <a:br>
              <a:rPr lang="en-US" dirty="0"/>
            </a:br>
            <a:r>
              <a:rPr lang="en-US" dirty="0"/>
              <a:t>(Project #6)</a:t>
            </a:r>
          </a:p>
        </p:txBody>
      </p:sp>
    </p:spTree>
    <p:extLst>
      <p:ext uri="{BB962C8B-B14F-4D97-AF65-F5344CB8AC3E}">
        <p14:creationId xmlns:p14="http://schemas.microsoft.com/office/powerpoint/2010/main" val="95008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E6DD9-A750-782E-14EA-425C4F8AAFE4}"/>
              </a:ext>
            </a:extLst>
          </p:cNvPr>
          <p:cNvSpPr>
            <a:spLocks noGrp="1"/>
          </p:cNvSpPr>
          <p:nvPr>
            <p:ph type="title"/>
          </p:nvPr>
        </p:nvSpPr>
        <p:spPr/>
        <p:txBody>
          <a:bodyPr/>
          <a:lstStyle/>
          <a:p>
            <a:r>
              <a:rPr lang="en-US" dirty="0"/>
              <a:t>Project Components</a:t>
            </a:r>
          </a:p>
        </p:txBody>
      </p:sp>
      <p:sp>
        <p:nvSpPr>
          <p:cNvPr id="3" name="Content Placeholder 2">
            <a:extLst>
              <a:ext uri="{FF2B5EF4-FFF2-40B4-BE49-F238E27FC236}">
                <a16:creationId xmlns:a16="http://schemas.microsoft.com/office/drawing/2014/main" id="{5CF95595-4F56-1F6B-68B5-5E5F8FE62CE7}"/>
              </a:ext>
            </a:extLst>
          </p:cNvPr>
          <p:cNvSpPr>
            <a:spLocks noGrp="1"/>
          </p:cNvSpPr>
          <p:nvPr>
            <p:ph idx="1"/>
          </p:nvPr>
        </p:nvSpPr>
        <p:spPr/>
        <p:txBody>
          <a:bodyPr/>
          <a:lstStyle/>
          <a:p>
            <a:r>
              <a:rPr lang="en-US" dirty="0">
                <a:latin typeface="Arial Nova (Body)"/>
              </a:rPr>
              <a:t>Company Objective: N/A</a:t>
            </a:r>
          </a:p>
          <a:p>
            <a:endParaRPr lang="en-US" dirty="0">
              <a:latin typeface="Arial Nova (Body)"/>
            </a:endParaRPr>
          </a:p>
          <a:p>
            <a:r>
              <a:rPr lang="en-US" dirty="0"/>
              <a:t>Analyst Role:</a:t>
            </a:r>
          </a:p>
          <a:p>
            <a:pPr lvl="1">
              <a:buFont typeface="Wingdings" panose="05000000000000000000" pitchFamily="2" charset="2"/>
              <a:buChar char="Ø"/>
            </a:pPr>
            <a:r>
              <a:rPr lang="en-US" dirty="0"/>
              <a:t> As a data analyst, I was tasked with finding and analysis a dataset that I would use to tell a story using the visualization skill that I developed in the use of Tableau during this course. That data set was </a:t>
            </a:r>
            <a:r>
              <a:rPr lang="en-US"/>
              <a:t>from </a:t>
            </a:r>
            <a:r>
              <a:rPr lang="en-US" i="1"/>
              <a:t>The </a:t>
            </a:r>
            <a:r>
              <a:rPr lang="en-US" i="1" dirty="0"/>
              <a:t>World Happiness Report (WHR). </a:t>
            </a:r>
            <a:r>
              <a:rPr lang="en-US" dirty="0"/>
              <a:t> </a:t>
            </a:r>
          </a:p>
        </p:txBody>
      </p:sp>
    </p:spTree>
    <p:extLst>
      <p:ext uri="{BB962C8B-B14F-4D97-AF65-F5344CB8AC3E}">
        <p14:creationId xmlns:p14="http://schemas.microsoft.com/office/powerpoint/2010/main" val="29140628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D4116-BBCD-2AAD-05DA-BD57962C9729}"/>
              </a:ext>
            </a:extLst>
          </p:cNvPr>
          <p:cNvSpPr>
            <a:spLocks noGrp="1"/>
          </p:cNvSpPr>
          <p:nvPr>
            <p:ph type="title"/>
          </p:nvPr>
        </p:nvSpPr>
        <p:spPr/>
        <p:txBody>
          <a:bodyPr/>
          <a:lstStyle/>
          <a:p>
            <a:r>
              <a:rPr lang="en-US" dirty="0"/>
              <a:t>Project Components (Contd.)</a:t>
            </a:r>
          </a:p>
        </p:txBody>
      </p:sp>
      <p:sp>
        <p:nvSpPr>
          <p:cNvPr id="3" name="Content Placeholder 2">
            <a:extLst>
              <a:ext uri="{FF2B5EF4-FFF2-40B4-BE49-F238E27FC236}">
                <a16:creationId xmlns:a16="http://schemas.microsoft.com/office/drawing/2014/main" id="{7E20C4AE-02DE-7422-B187-9390588AF585}"/>
              </a:ext>
            </a:extLst>
          </p:cNvPr>
          <p:cNvSpPr>
            <a:spLocks noGrp="1"/>
          </p:cNvSpPr>
          <p:nvPr>
            <p:ph idx="1"/>
          </p:nvPr>
        </p:nvSpPr>
        <p:spPr/>
        <p:txBody>
          <a:bodyPr>
            <a:normAutofit/>
          </a:bodyPr>
          <a:lstStyle/>
          <a:p>
            <a:r>
              <a:rPr lang="en-US" dirty="0"/>
              <a:t>About the Data: </a:t>
            </a:r>
          </a:p>
          <a:p>
            <a:pPr lvl="1">
              <a:buFont typeface="Wingdings" panose="05000000000000000000" pitchFamily="2" charset="2"/>
              <a:buChar char="Ø"/>
            </a:pPr>
            <a:r>
              <a:rPr lang="en-US" sz="2200" i="1" dirty="0">
                <a:effectLst/>
                <a:latin typeface="Arial Nova (Body)"/>
                <a:ea typeface="Aptos" panose="020B0004020202020204" pitchFamily="34" charset="0"/>
                <a:cs typeface="Times New Roman" panose="02020603050405020304" pitchFamily="18" charset="0"/>
              </a:rPr>
              <a:t>The World Happiness Report (WHR)</a:t>
            </a:r>
            <a:r>
              <a:rPr lang="en-US" sz="2200" dirty="0">
                <a:effectLst/>
                <a:latin typeface="Arial Nova (Body)"/>
                <a:ea typeface="Aptos" panose="020B0004020202020204" pitchFamily="34" charset="0"/>
                <a:cs typeface="Times New Roman" panose="02020603050405020304" pitchFamily="18" charset="0"/>
              </a:rPr>
              <a:t>, which is “…a partnership of Gallup, the Oxford Wellbeing Research Centre, the UN Sustainable Development Solutions Network, and the WHR’s Editorial Board” (</a:t>
            </a:r>
            <a:r>
              <a:rPr lang="en-US" sz="2200" u="sng" dirty="0">
                <a:solidFill>
                  <a:srgbClr val="0000FF"/>
                </a:solidFill>
                <a:effectLst/>
                <a:latin typeface="Arial Nova (Body)"/>
                <a:ea typeface="Aptos" panose="020B0004020202020204" pitchFamily="34" charset="0"/>
                <a:cs typeface="Times New Roman" panose="02020603050405020304" pitchFamily="18" charset="0"/>
                <a:hlinkClick r:id="rId2"/>
              </a:rPr>
              <a:t>World Happiness Report Data Dashboard | The World Happiness Report</a:t>
            </a:r>
            <a:r>
              <a:rPr lang="en-US" sz="2200" dirty="0">
                <a:effectLst/>
                <a:latin typeface="Arial Nova (Body)"/>
                <a:ea typeface="Aptos" panose="020B0004020202020204" pitchFamily="34" charset="0"/>
                <a:cs typeface="Times New Roman" panose="02020603050405020304" pitchFamily="18" charset="0"/>
              </a:rPr>
              <a:t>).  Since its first presentation in April of 2012, </a:t>
            </a:r>
            <a:r>
              <a:rPr lang="en-US" sz="2200" i="1" dirty="0">
                <a:effectLst/>
                <a:latin typeface="Arial Nova (Body)"/>
                <a:ea typeface="Aptos" panose="020B0004020202020204" pitchFamily="34" charset="0"/>
                <a:cs typeface="Times New Roman" panose="02020603050405020304" pitchFamily="18" charset="0"/>
              </a:rPr>
              <a:t>The World Happiness Report</a:t>
            </a:r>
            <a:r>
              <a:rPr lang="en-US" sz="2200" dirty="0">
                <a:effectLst/>
                <a:latin typeface="Arial Nova (Body)"/>
                <a:ea typeface="Aptos" panose="020B0004020202020204" pitchFamily="34" charset="0"/>
                <a:cs typeface="Times New Roman" panose="02020603050405020304" pitchFamily="18" charset="0"/>
              </a:rPr>
              <a:t>, has been an instrument for informing various national governments and the interested public about the emerging evidence of the science of happiness and the current state of happiness in the world. The dataset from the WHR 2023 report was the focus of my analysis. (</a:t>
            </a:r>
            <a:r>
              <a:rPr lang="en-US" sz="2200" u="sng" kern="100" dirty="0">
                <a:solidFill>
                  <a:srgbClr val="0000FF"/>
                </a:solidFill>
                <a:effectLst/>
                <a:latin typeface="Aptos" panose="020B0004020202020204" pitchFamily="34" charset="0"/>
                <a:ea typeface="Aptos" panose="020B0004020202020204" pitchFamily="34" charset="0"/>
                <a:cs typeface="Times New Roman" panose="02020603050405020304" pitchFamily="18" charset="0"/>
                <a:hlinkClick r:id="rId3"/>
              </a:rPr>
              <a:t>WHR 2023 Data for Table 2.1.xls</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200" b="1" kern="100" dirty="0">
                <a:effectLst/>
                <a:latin typeface="Aptos" panose="020B0004020202020204" pitchFamily="34" charset="0"/>
                <a:ea typeface="Aptos" panose="020B0004020202020204" pitchFamily="34" charset="0"/>
                <a:cs typeface="Times New Roman" panose="02020603050405020304" pitchFamily="18" charset="0"/>
              </a:rPr>
              <a:t>Data set of choice</a:t>
            </a:r>
            <a:r>
              <a:rPr lang="en-US" sz="2200" kern="100" dirty="0">
                <a:effectLst/>
                <a:latin typeface="Aptos" panose="020B0004020202020204" pitchFamily="34"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1494954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742F5-59D9-C9BF-C2A0-4640C88AEC12}"/>
              </a:ext>
            </a:extLst>
          </p:cNvPr>
          <p:cNvSpPr>
            <a:spLocks noGrp="1"/>
          </p:cNvSpPr>
          <p:nvPr>
            <p:ph type="title"/>
          </p:nvPr>
        </p:nvSpPr>
        <p:spPr/>
        <p:txBody>
          <a:bodyPr/>
          <a:lstStyle/>
          <a:p>
            <a:r>
              <a:rPr lang="en-US" dirty="0"/>
              <a:t>Project Components (Contd.)</a:t>
            </a:r>
          </a:p>
        </p:txBody>
      </p:sp>
      <p:sp>
        <p:nvSpPr>
          <p:cNvPr id="3" name="Content Placeholder 2">
            <a:extLst>
              <a:ext uri="{FF2B5EF4-FFF2-40B4-BE49-F238E27FC236}">
                <a16:creationId xmlns:a16="http://schemas.microsoft.com/office/drawing/2014/main" id="{3BC2F893-84A4-448D-2CA8-17ED57CE3EEA}"/>
              </a:ext>
            </a:extLst>
          </p:cNvPr>
          <p:cNvSpPr>
            <a:spLocks noGrp="1"/>
          </p:cNvSpPr>
          <p:nvPr>
            <p:ph idx="1"/>
          </p:nvPr>
        </p:nvSpPr>
        <p:spPr/>
        <p:txBody>
          <a:bodyPr>
            <a:normAutofit lnSpcReduction="10000"/>
          </a:bodyPr>
          <a:lstStyle/>
          <a:p>
            <a:r>
              <a:rPr lang="en-US" kern="100" dirty="0">
                <a:effectLst/>
                <a:latin typeface="Arial Nova (Body)"/>
                <a:ea typeface="Aptos" panose="020B0004020202020204" pitchFamily="34" charset="0"/>
                <a:cs typeface="Times New Roman" panose="02020603050405020304" pitchFamily="18" charset="0"/>
              </a:rPr>
              <a:t>Tools Used:</a:t>
            </a:r>
          </a:p>
          <a:p>
            <a:pPr lvl="1">
              <a:buFont typeface="Wingdings" panose="05000000000000000000" pitchFamily="2" charset="2"/>
              <a:buChar char="Ø"/>
            </a:pPr>
            <a:r>
              <a:rPr lang="en-US" kern="100" dirty="0">
                <a:effectLst/>
                <a:latin typeface="Arial Nova (Body)"/>
                <a:ea typeface="Aptos" panose="020B0004020202020204" pitchFamily="34" charset="0"/>
                <a:cs typeface="Times New Roman" panose="02020603050405020304" pitchFamily="18" charset="0"/>
              </a:rPr>
              <a:t>Microsoft Excel, </a:t>
            </a:r>
            <a:r>
              <a:rPr lang="en-US" kern="100" dirty="0" err="1">
                <a:effectLst/>
                <a:latin typeface="Arial Nova (Body)"/>
                <a:ea typeface="Aptos" panose="020B0004020202020204" pitchFamily="34" charset="0"/>
                <a:cs typeface="Times New Roman" panose="02020603050405020304" pitchFamily="18" charset="0"/>
              </a:rPr>
              <a:t>Jupyter</a:t>
            </a:r>
            <a:r>
              <a:rPr lang="en-US" kern="100" dirty="0">
                <a:effectLst/>
                <a:latin typeface="Arial Nova (Body)"/>
                <a:ea typeface="Aptos" panose="020B0004020202020204" pitchFamily="34" charset="0"/>
                <a:cs typeface="Times New Roman" panose="02020603050405020304" pitchFamily="18" charset="0"/>
              </a:rPr>
              <a:t> notebook (Python), Tableau, GitHub</a:t>
            </a:r>
          </a:p>
          <a:p>
            <a:r>
              <a:rPr lang="en-US" kern="100" dirty="0">
                <a:effectLst/>
                <a:latin typeface="Arial Nova (Body)"/>
                <a:ea typeface="Aptos" panose="020B0004020202020204" pitchFamily="34" charset="0"/>
                <a:cs typeface="Times New Roman" panose="02020603050405020304" pitchFamily="18" charset="0"/>
              </a:rPr>
              <a:t>Skills Developed:</a:t>
            </a:r>
          </a:p>
          <a:p>
            <a:pPr lvl="1">
              <a:buFont typeface="Wingdings" panose="05000000000000000000" pitchFamily="2" charset="2"/>
              <a:buChar char="Ø"/>
            </a:pPr>
            <a:r>
              <a:rPr lang="en-US" dirty="0">
                <a:latin typeface="Arial Nova (Body)"/>
              </a:rPr>
              <a:t>Sourcing Open Data</a:t>
            </a:r>
          </a:p>
          <a:p>
            <a:pPr lvl="1">
              <a:buFont typeface="Wingdings" panose="05000000000000000000" pitchFamily="2" charset="2"/>
              <a:buChar char="Ø"/>
            </a:pPr>
            <a:r>
              <a:rPr lang="en-US" dirty="0">
                <a:latin typeface="Arial Nova (Body)"/>
              </a:rPr>
              <a:t>Geographical Visualizations with Python</a:t>
            </a:r>
          </a:p>
          <a:p>
            <a:pPr lvl="1">
              <a:buFont typeface="Wingdings" panose="05000000000000000000" pitchFamily="2" charset="2"/>
              <a:buChar char="Ø"/>
            </a:pPr>
            <a:r>
              <a:rPr lang="en-US" dirty="0">
                <a:latin typeface="Arial Nova (Body)"/>
              </a:rPr>
              <a:t>Supervised Machine Learning: Regression</a:t>
            </a:r>
          </a:p>
          <a:p>
            <a:pPr lvl="1">
              <a:buFont typeface="Wingdings" panose="05000000000000000000" pitchFamily="2" charset="2"/>
              <a:buChar char="Ø"/>
            </a:pPr>
            <a:r>
              <a:rPr lang="en-US" dirty="0">
                <a:latin typeface="Arial Nova (Body)"/>
              </a:rPr>
              <a:t>Unsupervised Machine Learning: Clustering</a:t>
            </a:r>
          </a:p>
          <a:p>
            <a:pPr lvl="1">
              <a:buFont typeface="Wingdings" panose="05000000000000000000" pitchFamily="2" charset="2"/>
              <a:buChar char="Ø"/>
            </a:pPr>
            <a:r>
              <a:rPr lang="en-US" dirty="0">
                <a:latin typeface="Arial Nova (Body)"/>
              </a:rPr>
              <a:t>Sourcing &amp; Analyzing Time Series Data</a:t>
            </a:r>
          </a:p>
        </p:txBody>
      </p:sp>
    </p:spTree>
    <p:extLst>
      <p:ext uri="{BB962C8B-B14F-4D97-AF65-F5344CB8AC3E}">
        <p14:creationId xmlns:p14="http://schemas.microsoft.com/office/powerpoint/2010/main" val="917110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638BB-B212-87E0-3C2C-191D9AD6E0D1}"/>
              </a:ext>
            </a:extLst>
          </p:cNvPr>
          <p:cNvSpPr>
            <a:spLocks noGrp="1"/>
          </p:cNvSpPr>
          <p:nvPr>
            <p:ph type="title"/>
          </p:nvPr>
        </p:nvSpPr>
        <p:spPr/>
        <p:txBody>
          <a:bodyPr/>
          <a:lstStyle/>
          <a:p>
            <a:r>
              <a:rPr lang="en-US" dirty="0"/>
              <a:t>Project Components (Contd.)</a:t>
            </a:r>
          </a:p>
        </p:txBody>
      </p:sp>
      <p:sp>
        <p:nvSpPr>
          <p:cNvPr id="3" name="Content Placeholder 2">
            <a:extLst>
              <a:ext uri="{FF2B5EF4-FFF2-40B4-BE49-F238E27FC236}">
                <a16:creationId xmlns:a16="http://schemas.microsoft.com/office/drawing/2014/main" id="{15914BB6-44A9-02DD-90AA-A13C7C536CD1}"/>
              </a:ext>
            </a:extLst>
          </p:cNvPr>
          <p:cNvSpPr>
            <a:spLocks noGrp="1"/>
          </p:cNvSpPr>
          <p:nvPr>
            <p:ph idx="1"/>
          </p:nvPr>
        </p:nvSpPr>
        <p:spPr/>
        <p:txBody>
          <a:bodyPr>
            <a:normAutofit lnSpcReduction="10000"/>
          </a:bodyPr>
          <a:lstStyle/>
          <a:p>
            <a:r>
              <a:rPr lang="en-US" dirty="0"/>
              <a:t>Steps Taken to Fulfill Analyst Role:</a:t>
            </a:r>
          </a:p>
          <a:p>
            <a:pPr lvl="1">
              <a:buFont typeface="Wingdings" panose="05000000000000000000" pitchFamily="2" charset="2"/>
              <a:buChar char="Ø"/>
            </a:pPr>
            <a:r>
              <a:rPr lang="en-US" dirty="0"/>
              <a:t>As indicated earlier, I sourced the data from </a:t>
            </a:r>
            <a:r>
              <a:rPr lang="en-US" i="1" dirty="0"/>
              <a:t>The World Happiness Report</a:t>
            </a:r>
            <a:r>
              <a:rPr lang="en-US" dirty="0"/>
              <a:t>, using their data set for the 2023 report. Since the report measured happiness by a scale called the </a:t>
            </a:r>
            <a:r>
              <a:rPr lang="en-US" dirty="0" err="1"/>
              <a:t>Cantril</a:t>
            </a:r>
            <a:r>
              <a:rPr lang="en-US" dirty="0"/>
              <a:t> Ladder (</a:t>
            </a:r>
            <a:r>
              <a:rPr lang="en-US" dirty="0" err="1"/>
              <a:t>a.k.a</a:t>
            </a:r>
            <a:r>
              <a:rPr lang="en-US" dirty="0"/>
              <a:t> Life Ladder) in relationship to six variables (Log GDP per capita, Social Support, Freedom to make life choices, Generosity, Perceptions of corruption, and Healthy life expectancy), I focused mainly evaluated relationships between these variables. I also looked at relationships between some of the variables and the Life Ladder score. Much of this analysis occurred in Python and various visualizations were created as part of my overall analysis including scatterplots, </a:t>
            </a:r>
            <a:r>
              <a:rPr lang="en-US" dirty="0" err="1"/>
              <a:t>pairplots</a:t>
            </a:r>
            <a:r>
              <a:rPr lang="en-US" dirty="0"/>
              <a:t> (See Fig.1) and categorical plots. I also performed regression and time-series analysis of my data. </a:t>
            </a:r>
          </a:p>
        </p:txBody>
      </p:sp>
    </p:spTree>
    <p:extLst>
      <p:ext uri="{BB962C8B-B14F-4D97-AF65-F5344CB8AC3E}">
        <p14:creationId xmlns:p14="http://schemas.microsoft.com/office/powerpoint/2010/main" val="1026116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9036F-2400-939D-1018-88B34ED52E29}"/>
              </a:ext>
            </a:extLst>
          </p:cNvPr>
          <p:cNvSpPr>
            <a:spLocks noGrp="1"/>
          </p:cNvSpPr>
          <p:nvPr>
            <p:ph type="title"/>
          </p:nvPr>
        </p:nvSpPr>
        <p:spPr>
          <a:xfrm>
            <a:off x="919119" y="606264"/>
            <a:ext cx="10353762" cy="1257300"/>
          </a:xfrm>
        </p:spPr>
        <p:txBody>
          <a:bodyPr/>
          <a:lstStyle/>
          <a:p>
            <a:r>
              <a:rPr lang="en-US" dirty="0"/>
              <a:t>Project Components (Contd.)</a:t>
            </a:r>
          </a:p>
        </p:txBody>
      </p:sp>
      <p:pic>
        <p:nvPicPr>
          <p:cNvPr id="5" name="Content Placeholder 4" descr="A collage of graphs&#10;&#10;Description automatically generated">
            <a:extLst>
              <a:ext uri="{FF2B5EF4-FFF2-40B4-BE49-F238E27FC236}">
                <a16:creationId xmlns:a16="http://schemas.microsoft.com/office/drawing/2014/main" id="{DC397E11-497D-A026-BAE7-26CDEBE38A05}"/>
              </a:ext>
            </a:extLst>
          </p:cNvPr>
          <p:cNvPicPr>
            <a:picLocks noGrp="1" noChangeAspect="1"/>
          </p:cNvPicPr>
          <p:nvPr>
            <p:ph idx="1"/>
          </p:nvPr>
        </p:nvPicPr>
        <p:blipFill>
          <a:blip r:embed="rId2"/>
          <a:stretch>
            <a:fillRect/>
          </a:stretch>
        </p:blipFill>
        <p:spPr>
          <a:xfrm>
            <a:off x="2353455" y="2188564"/>
            <a:ext cx="7465101" cy="4059836"/>
          </a:xfrm>
        </p:spPr>
      </p:pic>
      <p:sp>
        <p:nvSpPr>
          <p:cNvPr id="6" name="TextBox 5">
            <a:extLst>
              <a:ext uri="{FF2B5EF4-FFF2-40B4-BE49-F238E27FC236}">
                <a16:creationId xmlns:a16="http://schemas.microsoft.com/office/drawing/2014/main" id="{C562381D-EC8D-5C13-134B-7D5A3809F735}"/>
              </a:ext>
            </a:extLst>
          </p:cNvPr>
          <p:cNvSpPr txBox="1"/>
          <p:nvPr/>
        </p:nvSpPr>
        <p:spPr>
          <a:xfrm>
            <a:off x="2363449" y="1678898"/>
            <a:ext cx="7465101" cy="369332"/>
          </a:xfrm>
          <a:prstGeom prst="rect">
            <a:avLst/>
          </a:prstGeom>
          <a:noFill/>
        </p:spPr>
        <p:txBody>
          <a:bodyPr wrap="square" rtlCol="0">
            <a:spAutoFit/>
          </a:bodyPr>
          <a:lstStyle/>
          <a:p>
            <a:r>
              <a:rPr lang="en-US" dirty="0"/>
              <a:t>Fig. 1: </a:t>
            </a:r>
            <a:r>
              <a:rPr lang="en-US" dirty="0" err="1"/>
              <a:t>Pairplot</a:t>
            </a:r>
            <a:r>
              <a:rPr lang="en-US" dirty="0"/>
              <a:t> of Log GDP per capita and other variables of interest</a:t>
            </a:r>
          </a:p>
        </p:txBody>
      </p:sp>
    </p:spTree>
    <p:extLst>
      <p:ext uri="{BB962C8B-B14F-4D97-AF65-F5344CB8AC3E}">
        <p14:creationId xmlns:p14="http://schemas.microsoft.com/office/powerpoint/2010/main" val="18331954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A63C4-FBE6-E4B6-3C1A-0AD9E3A2DF98}"/>
              </a:ext>
            </a:extLst>
          </p:cNvPr>
          <p:cNvSpPr>
            <a:spLocks noGrp="1"/>
          </p:cNvSpPr>
          <p:nvPr>
            <p:ph type="title"/>
          </p:nvPr>
        </p:nvSpPr>
        <p:spPr/>
        <p:txBody>
          <a:bodyPr/>
          <a:lstStyle/>
          <a:p>
            <a:r>
              <a:rPr lang="en-US" dirty="0"/>
              <a:t>Project Components (Contd.)</a:t>
            </a:r>
          </a:p>
        </p:txBody>
      </p:sp>
      <p:sp>
        <p:nvSpPr>
          <p:cNvPr id="3" name="Content Placeholder 2">
            <a:extLst>
              <a:ext uri="{FF2B5EF4-FFF2-40B4-BE49-F238E27FC236}">
                <a16:creationId xmlns:a16="http://schemas.microsoft.com/office/drawing/2014/main" id="{5CEF39B0-C229-240E-BF6E-695AC610332C}"/>
              </a:ext>
            </a:extLst>
          </p:cNvPr>
          <p:cNvSpPr>
            <a:spLocks noGrp="1"/>
          </p:cNvSpPr>
          <p:nvPr>
            <p:ph idx="1"/>
          </p:nvPr>
        </p:nvSpPr>
        <p:spPr/>
        <p:txBody>
          <a:bodyPr>
            <a:normAutofit fontScale="85000" lnSpcReduction="20000"/>
          </a:bodyPr>
          <a:lstStyle/>
          <a:p>
            <a:r>
              <a:rPr lang="en-US" dirty="0"/>
              <a:t>Recommendations:</a:t>
            </a:r>
          </a:p>
          <a:p>
            <a:pPr lvl="1">
              <a:buFont typeface="Wingdings" panose="05000000000000000000" pitchFamily="2" charset="2"/>
              <a:buChar char="Ø"/>
            </a:pPr>
            <a:r>
              <a:rPr lang="en-US" dirty="0"/>
              <a:t>Here is a sample of at least two recommendations that were made based on the analysis performed for this project: </a:t>
            </a:r>
          </a:p>
          <a:p>
            <a:pPr lvl="2">
              <a:buFont typeface="Wingdings" panose="05000000000000000000" pitchFamily="2" charset="2"/>
              <a:buChar char="§"/>
            </a:pPr>
            <a:r>
              <a:rPr lang="en-US" sz="1800" dirty="0">
                <a:effectLst/>
                <a:latin typeface="Tableau Book"/>
              </a:rPr>
              <a:t>The negative correlation between Perceptions of corruption and Log GDP per capita, though expected, warrants investigation into anti-corruption policies/laws and additional measures for creating accountability and restraint; especially in countries with very low Log GDP per capita and high Perceptions of corruption (e.g. Venezuela as identified in earlier analysis).</a:t>
            </a:r>
          </a:p>
          <a:p>
            <a:pPr lvl="2">
              <a:buFont typeface="Wingdings" panose="05000000000000000000" pitchFamily="2" charset="2"/>
              <a:buChar char="§"/>
            </a:pPr>
            <a:r>
              <a:rPr lang="en-US" sz="1800" dirty="0">
                <a:effectLst/>
                <a:latin typeface="Tableau Book"/>
              </a:rPr>
              <a:t>The rapid transformation in the Log GDP per capita for the country of Venezuela is a story to be further unpacked. Analysis involving forecasting about its Life Ladder score relative to the Log GDP and the other dependent variables used to evaluate happiness should be explored for utility in informing the approaches of other governments investigating pathways for the improvement of the happiness of their people. </a:t>
            </a:r>
          </a:p>
          <a:p>
            <a:r>
              <a:rPr lang="en-US" dirty="0"/>
              <a:t>For a more detailed presentation, please see: </a:t>
            </a:r>
            <a:r>
              <a:rPr lang="en-US" dirty="0">
                <a:hlinkClick r:id="rId2"/>
              </a:rPr>
              <a:t>Understanding Happiness: A Global Perspective (WHR 2023) | Tableau Public</a:t>
            </a:r>
            <a:endParaRPr lang="en-US" dirty="0"/>
          </a:p>
          <a:p>
            <a:pPr marL="810000" lvl="2" indent="0">
              <a:buNone/>
            </a:pPr>
            <a:endParaRPr lang="en-US" sz="1800" dirty="0">
              <a:effectLst/>
              <a:latin typeface="Tableau Book"/>
            </a:endParaRPr>
          </a:p>
        </p:txBody>
      </p:sp>
    </p:spTree>
    <p:extLst>
      <p:ext uri="{BB962C8B-B14F-4D97-AF65-F5344CB8AC3E}">
        <p14:creationId xmlns:p14="http://schemas.microsoft.com/office/powerpoint/2010/main" val="29339649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DFF984-204C-782E-3C63-1EB56D27B716}"/>
              </a:ext>
            </a:extLst>
          </p:cNvPr>
          <p:cNvSpPr>
            <a:spLocks noGrp="1"/>
          </p:cNvSpPr>
          <p:nvPr>
            <p:ph type="title"/>
          </p:nvPr>
        </p:nvSpPr>
        <p:spPr>
          <a:xfrm>
            <a:off x="913794" y="1244184"/>
            <a:ext cx="10353763" cy="1828800"/>
          </a:xfrm>
        </p:spPr>
        <p:txBody>
          <a:bodyPr>
            <a:normAutofit/>
          </a:bodyPr>
          <a:lstStyle/>
          <a:p>
            <a:r>
              <a:rPr lang="en-US" sz="5400" dirty="0"/>
              <a:t>CONTACT ME</a:t>
            </a:r>
          </a:p>
        </p:txBody>
      </p:sp>
      <p:sp>
        <p:nvSpPr>
          <p:cNvPr id="5" name="Text Placeholder 4">
            <a:extLst>
              <a:ext uri="{FF2B5EF4-FFF2-40B4-BE49-F238E27FC236}">
                <a16:creationId xmlns:a16="http://schemas.microsoft.com/office/drawing/2014/main" id="{A6EDF806-C628-3F9D-526D-2CFEC170B162}"/>
              </a:ext>
            </a:extLst>
          </p:cNvPr>
          <p:cNvSpPr>
            <a:spLocks noGrp="1"/>
          </p:cNvSpPr>
          <p:nvPr>
            <p:ph type="body" sz="half" idx="2"/>
          </p:nvPr>
        </p:nvSpPr>
        <p:spPr/>
        <p:txBody>
          <a:bodyPr/>
          <a:lstStyle/>
          <a:p>
            <a:r>
              <a:rPr lang="en-US" dirty="0"/>
              <a:t>Email: </a:t>
            </a:r>
            <a:r>
              <a:rPr lang="en-US" dirty="0">
                <a:hlinkClick r:id="rId2"/>
              </a:rPr>
              <a:t>cemelumba89@gmail.com</a:t>
            </a:r>
            <a:endParaRPr lang="en-US" dirty="0"/>
          </a:p>
          <a:p>
            <a:r>
              <a:rPr lang="en-US" dirty="0"/>
              <a:t>GitHub: </a:t>
            </a:r>
            <a:r>
              <a:rPr lang="en-US" dirty="0">
                <a:hlinkClick r:id="rId3"/>
              </a:rPr>
              <a:t>Chinwendu Emelumba (github.com)</a:t>
            </a:r>
            <a:endParaRPr lang="en-US" dirty="0"/>
          </a:p>
          <a:p>
            <a:r>
              <a:rPr lang="en-US" dirty="0"/>
              <a:t>LinkedIn: </a:t>
            </a:r>
            <a:r>
              <a:rPr lang="en-US" dirty="0">
                <a:hlinkClick r:id="rId4"/>
              </a:rPr>
              <a:t>Chinwendu Emelumba | LinkedIn</a:t>
            </a:r>
            <a:endParaRPr lang="en-US" dirty="0"/>
          </a:p>
        </p:txBody>
      </p:sp>
    </p:spTree>
    <p:extLst>
      <p:ext uri="{BB962C8B-B14F-4D97-AF65-F5344CB8AC3E}">
        <p14:creationId xmlns:p14="http://schemas.microsoft.com/office/powerpoint/2010/main" val="1946794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8D0DDE-9758-0EEC-3E40-21EDABA29C2C}"/>
              </a:ext>
            </a:extLst>
          </p:cNvPr>
          <p:cNvSpPr>
            <a:spLocks noGrp="1"/>
          </p:cNvSpPr>
          <p:nvPr>
            <p:ph type="title"/>
          </p:nvPr>
        </p:nvSpPr>
        <p:spPr>
          <a:xfrm>
            <a:off x="913795" y="608436"/>
            <a:ext cx="10353762" cy="5335163"/>
          </a:xfrm>
        </p:spPr>
        <p:txBody>
          <a:bodyPr>
            <a:normAutofit/>
          </a:bodyPr>
          <a:lstStyle/>
          <a:p>
            <a:r>
              <a:rPr lang="en-US" sz="4800" dirty="0" err="1"/>
              <a:t>GameCo</a:t>
            </a:r>
            <a:r>
              <a:rPr lang="en-US" sz="4800" dirty="0"/>
              <a:t>. Video Game Sales</a:t>
            </a:r>
            <a:br>
              <a:rPr lang="en-US" sz="4800" dirty="0"/>
            </a:br>
            <a:r>
              <a:rPr lang="en-US" sz="4800" dirty="0"/>
              <a:t>(Project #1)</a:t>
            </a:r>
          </a:p>
        </p:txBody>
      </p:sp>
    </p:spTree>
    <p:extLst>
      <p:ext uri="{BB962C8B-B14F-4D97-AF65-F5344CB8AC3E}">
        <p14:creationId xmlns:p14="http://schemas.microsoft.com/office/powerpoint/2010/main" val="2233632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BDA1-8588-BF81-4FA4-067DA8833874}"/>
              </a:ext>
            </a:extLst>
          </p:cNvPr>
          <p:cNvSpPr>
            <a:spLocks noGrp="1"/>
          </p:cNvSpPr>
          <p:nvPr>
            <p:ph type="title"/>
          </p:nvPr>
        </p:nvSpPr>
        <p:spPr/>
        <p:txBody>
          <a:bodyPr/>
          <a:lstStyle/>
          <a:p>
            <a:r>
              <a:rPr lang="en-US" dirty="0"/>
              <a:t>Project Components</a:t>
            </a:r>
          </a:p>
        </p:txBody>
      </p:sp>
      <p:sp>
        <p:nvSpPr>
          <p:cNvPr id="3" name="Content Placeholder 2">
            <a:extLst>
              <a:ext uri="{FF2B5EF4-FFF2-40B4-BE49-F238E27FC236}">
                <a16:creationId xmlns:a16="http://schemas.microsoft.com/office/drawing/2014/main" id="{FA1D07B8-B2E7-ED8F-FE34-254C078F3048}"/>
              </a:ext>
            </a:extLst>
          </p:cNvPr>
          <p:cNvSpPr>
            <a:spLocks noGrp="1"/>
          </p:cNvSpPr>
          <p:nvPr>
            <p:ph idx="1"/>
          </p:nvPr>
        </p:nvSpPr>
        <p:spPr/>
        <p:txBody>
          <a:bodyPr>
            <a:normAutofit fontScale="92500" lnSpcReduction="10000"/>
          </a:bodyPr>
          <a:lstStyle/>
          <a:p>
            <a:r>
              <a:rPr lang="en-US" dirty="0"/>
              <a:t>Company Objective: Fostering a better understanding how new </a:t>
            </a:r>
            <a:r>
              <a:rPr lang="en-US" dirty="0" err="1"/>
              <a:t>GameCo</a:t>
            </a:r>
            <a:r>
              <a:rPr lang="en-US" dirty="0"/>
              <a:t>. Games may perform in the market</a:t>
            </a:r>
          </a:p>
          <a:p>
            <a:r>
              <a:rPr lang="en-US" dirty="0"/>
              <a:t>Analyst Role:	</a:t>
            </a:r>
          </a:p>
          <a:p>
            <a:pPr lvl="1">
              <a:buFont typeface="Wingdings" panose="05000000000000000000" pitchFamily="2" charset="2"/>
              <a:buChar char="Ø"/>
            </a:pPr>
            <a:r>
              <a:rPr lang="en-US" dirty="0"/>
              <a:t>As a data analyst for the video game company, </a:t>
            </a:r>
            <a:r>
              <a:rPr lang="en-US" dirty="0" err="1"/>
              <a:t>GameCo</a:t>
            </a:r>
            <a:r>
              <a:rPr lang="en-US" dirty="0"/>
              <a:t>, (*faux company), I was tasked with drawing insights from video game data through descriptive analysis guided by the following key questions: </a:t>
            </a:r>
          </a:p>
          <a:p>
            <a:pPr lvl="2">
              <a:buFont typeface="Wingdings" panose="05000000000000000000" pitchFamily="2" charset="2"/>
              <a:buChar char="§"/>
            </a:pPr>
            <a:r>
              <a:rPr lang="en-US" dirty="0"/>
              <a:t>Are certain types of games more popular than others?</a:t>
            </a:r>
          </a:p>
          <a:p>
            <a:pPr lvl="2">
              <a:buFont typeface="Wingdings" panose="05000000000000000000" pitchFamily="2" charset="2"/>
              <a:buChar char="§"/>
            </a:pPr>
            <a:r>
              <a:rPr lang="en-US" dirty="0"/>
              <a:t>What other publishers will likely be the main competitors in certain markets?</a:t>
            </a:r>
          </a:p>
          <a:p>
            <a:pPr lvl="2">
              <a:buFont typeface="Wingdings" panose="05000000000000000000" pitchFamily="2" charset="2"/>
              <a:buChar char="§"/>
            </a:pPr>
            <a:r>
              <a:rPr lang="en-US" dirty="0"/>
              <a:t>Have any games decreased or increased in popularity over time?</a:t>
            </a:r>
          </a:p>
          <a:p>
            <a:pPr lvl="2">
              <a:buFont typeface="Wingdings" panose="05000000000000000000" pitchFamily="2" charset="2"/>
              <a:buChar char="§"/>
            </a:pPr>
            <a:r>
              <a:rPr lang="en-US" dirty="0"/>
              <a:t>How have their sales figures varied between geographic regions over time? </a:t>
            </a:r>
          </a:p>
        </p:txBody>
      </p:sp>
    </p:spTree>
    <p:extLst>
      <p:ext uri="{BB962C8B-B14F-4D97-AF65-F5344CB8AC3E}">
        <p14:creationId xmlns:p14="http://schemas.microsoft.com/office/powerpoint/2010/main" val="3977224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4E59-7ECD-80A9-9196-8804457DFC95}"/>
              </a:ext>
            </a:extLst>
          </p:cNvPr>
          <p:cNvSpPr>
            <a:spLocks noGrp="1"/>
          </p:cNvSpPr>
          <p:nvPr>
            <p:ph type="title"/>
          </p:nvPr>
        </p:nvSpPr>
        <p:spPr/>
        <p:txBody>
          <a:bodyPr/>
          <a:lstStyle/>
          <a:p>
            <a:r>
              <a:rPr lang="en-US" dirty="0"/>
              <a:t>Project Components (Contd.)</a:t>
            </a:r>
          </a:p>
        </p:txBody>
      </p:sp>
      <p:sp>
        <p:nvSpPr>
          <p:cNvPr id="3" name="Content Placeholder 2">
            <a:extLst>
              <a:ext uri="{FF2B5EF4-FFF2-40B4-BE49-F238E27FC236}">
                <a16:creationId xmlns:a16="http://schemas.microsoft.com/office/drawing/2014/main" id="{1410569D-8599-E384-6E7F-25D6D3F1BEF9}"/>
              </a:ext>
            </a:extLst>
          </p:cNvPr>
          <p:cNvSpPr>
            <a:spLocks noGrp="1"/>
          </p:cNvSpPr>
          <p:nvPr>
            <p:ph idx="1"/>
          </p:nvPr>
        </p:nvSpPr>
        <p:spPr/>
        <p:txBody>
          <a:bodyPr>
            <a:normAutofit/>
          </a:bodyPr>
          <a:lstStyle/>
          <a:p>
            <a:r>
              <a:rPr lang="en-US" dirty="0"/>
              <a:t>Data Set:</a:t>
            </a:r>
          </a:p>
          <a:p>
            <a:pPr lvl="1">
              <a:buFont typeface="Wingdings" panose="05000000000000000000" pitchFamily="2" charset="2"/>
              <a:buChar char="Ø"/>
            </a:pPr>
            <a:r>
              <a:rPr lang="en-US" dirty="0"/>
              <a:t>The data set is a record of historical sales of games from a variety of platforms, genres and publishing studios. This record was drawn from </a:t>
            </a:r>
            <a:r>
              <a:rPr lang="en-US" dirty="0" err="1">
                <a:hlinkClick r:id="rId2"/>
              </a:rPr>
              <a:t>VGChartz</a:t>
            </a:r>
            <a:r>
              <a:rPr lang="en-US" dirty="0"/>
              <a:t>.</a:t>
            </a:r>
          </a:p>
          <a:p>
            <a:pPr lvl="1">
              <a:buFont typeface="Wingdings" panose="05000000000000000000" pitchFamily="2" charset="2"/>
              <a:buChar char="Ø"/>
            </a:pPr>
            <a:r>
              <a:rPr lang="en-US" dirty="0"/>
              <a:t>The video game sales data set may be downloaded here: </a:t>
            </a:r>
            <a:r>
              <a:rPr lang="en-US" dirty="0" err="1">
                <a:hlinkClick r:id="rId3"/>
              </a:rPr>
              <a:t>VGSales</a:t>
            </a:r>
            <a:r>
              <a:rPr lang="en-US" dirty="0">
                <a:hlinkClick r:id="rId3"/>
              </a:rPr>
              <a:t> Data Set</a:t>
            </a:r>
            <a:endParaRPr lang="en-US" dirty="0"/>
          </a:p>
          <a:p>
            <a:pPr lvl="1">
              <a:buFont typeface="Wingdings" panose="05000000000000000000" pitchFamily="2" charset="2"/>
              <a:buChar char="Ø"/>
            </a:pPr>
            <a:r>
              <a:rPr lang="en-US" dirty="0"/>
              <a:t>For an understanding of the approach used to gather and correlate the data, please see the following resource: </a:t>
            </a:r>
            <a:r>
              <a:rPr lang="en-US" dirty="0" err="1">
                <a:hlinkClick r:id="rId4"/>
              </a:rPr>
              <a:t>VGChartz</a:t>
            </a:r>
            <a:r>
              <a:rPr lang="en-US" dirty="0">
                <a:hlinkClick r:id="rId4"/>
              </a:rPr>
              <a:t> Methodology</a:t>
            </a:r>
            <a:endParaRPr lang="en-US" dirty="0"/>
          </a:p>
          <a:p>
            <a:r>
              <a:rPr lang="en-US" dirty="0"/>
              <a:t>Tools Used:</a:t>
            </a:r>
          </a:p>
          <a:p>
            <a:pPr lvl="1">
              <a:buFont typeface="Wingdings" panose="05000000000000000000" pitchFamily="2" charset="2"/>
              <a:buChar char="Ø"/>
            </a:pPr>
            <a:r>
              <a:rPr lang="en-US" dirty="0"/>
              <a:t>Microsoft Excel, </a:t>
            </a:r>
            <a:r>
              <a:rPr lang="en-US" dirty="0" err="1"/>
              <a:t>Powerpoint</a:t>
            </a:r>
            <a:endParaRPr lang="en-US" dirty="0"/>
          </a:p>
          <a:p>
            <a:pPr marL="450000" lvl="1" indent="0">
              <a:buNone/>
            </a:pPr>
            <a:endParaRPr lang="en-US" dirty="0"/>
          </a:p>
        </p:txBody>
      </p:sp>
    </p:spTree>
    <p:extLst>
      <p:ext uri="{BB962C8B-B14F-4D97-AF65-F5344CB8AC3E}">
        <p14:creationId xmlns:p14="http://schemas.microsoft.com/office/powerpoint/2010/main" val="3259122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4D282-4B6B-747D-6636-4562CA67963E}"/>
              </a:ext>
            </a:extLst>
          </p:cNvPr>
          <p:cNvSpPr>
            <a:spLocks noGrp="1"/>
          </p:cNvSpPr>
          <p:nvPr>
            <p:ph type="title"/>
          </p:nvPr>
        </p:nvSpPr>
        <p:spPr/>
        <p:txBody>
          <a:bodyPr/>
          <a:lstStyle/>
          <a:p>
            <a:r>
              <a:rPr lang="en-US" dirty="0"/>
              <a:t>Project Components (Contd.)</a:t>
            </a:r>
          </a:p>
        </p:txBody>
      </p:sp>
      <p:sp>
        <p:nvSpPr>
          <p:cNvPr id="3" name="Content Placeholder 2">
            <a:extLst>
              <a:ext uri="{FF2B5EF4-FFF2-40B4-BE49-F238E27FC236}">
                <a16:creationId xmlns:a16="http://schemas.microsoft.com/office/drawing/2014/main" id="{7E6BE6EB-D13D-35D3-9466-0702E3C249FC}"/>
              </a:ext>
            </a:extLst>
          </p:cNvPr>
          <p:cNvSpPr>
            <a:spLocks noGrp="1"/>
          </p:cNvSpPr>
          <p:nvPr>
            <p:ph idx="1"/>
          </p:nvPr>
        </p:nvSpPr>
        <p:spPr>
          <a:xfrm>
            <a:off x="913794" y="2076450"/>
            <a:ext cx="10353761" cy="3714749"/>
          </a:xfrm>
        </p:spPr>
        <p:txBody>
          <a:bodyPr>
            <a:normAutofit/>
          </a:bodyPr>
          <a:lstStyle/>
          <a:p>
            <a:r>
              <a:rPr lang="en-US" dirty="0"/>
              <a:t>Skills developed:</a:t>
            </a:r>
          </a:p>
          <a:p>
            <a:pPr lvl="1">
              <a:buFont typeface="Wingdings" panose="05000000000000000000" pitchFamily="2" charset="2"/>
              <a:buChar char="Ø"/>
            </a:pPr>
            <a:r>
              <a:rPr lang="en-US" dirty="0"/>
              <a:t> Cleaning, Grouping and Summarizing Data</a:t>
            </a:r>
          </a:p>
          <a:p>
            <a:pPr lvl="2">
              <a:buFont typeface="Wingdings" panose="05000000000000000000" pitchFamily="2" charset="2"/>
              <a:buChar char="§"/>
            </a:pPr>
            <a:r>
              <a:rPr lang="en-US" dirty="0"/>
              <a:t>Building pivot tables</a:t>
            </a:r>
          </a:p>
          <a:p>
            <a:pPr lvl="2">
              <a:buFont typeface="Wingdings" panose="05000000000000000000" pitchFamily="2" charset="2"/>
              <a:buChar char="§"/>
            </a:pPr>
            <a:r>
              <a:rPr lang="en-US" dirty="0"/>
              <a:t>Building bar and column charts, box and whisker plots, scatter plots </a:t>
            </a:r>
          </a:p>
          <a:p>
            <a:pPr lvl="2">
              <a:buFont typeface="Wingdings" panose="05000000000000000000" pitchFamily="2" charset="2"/>
              <a:buChar char="§"/>
            </a:pPr>
            <a:r>
              <a:rPr lang="en-US" dirty="0"/>
              <a:t>Telling an analytical story through a presentation about the analysis performed and the insights produced</a:t>
            </a:r>
          </a:p>
        </p:txBody>
      </p:sp>
    </p:spTree>
    <p:extLst>
      <p:ext uri="{BB962C8B-B14F-4D97-AF65-F5344CB8AC3E}">
        <p14:creationId xmlns:p14="http://schemas.microsoft.com/office/powerpoint/2010/main" val="1610212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A096-972B-2D56-301F-DBBC23364A92}"/>
              </a:ext>
            </a:extLst>
          </p:cNvPr>
          <p:cNvSpPr>
            <a:spLocks noGrp="1"/>
          </p:cNvSpPr>
          <p:nvPr>
            <p:ph type="title"/>
          </p:nvPr>
        </p:nvSpPr>
        <p:spPr/>
        <p:txBody>
          <a:bodyPr/>
          <a:lstStyle/>
          <a:p>
            <a:r>
              <a:rPr lang="en-US" dirty="0"/>
              <a:t>Project Components (Contd.)</a:t>
            </a:r>
          </a:p>
        </p:txBody>
      </p:sp>
      <p:sp>
        <p:nvSpPr>
          <p:cNvPr id="3" name="Content Placeholder 2">
            <a:extLst>
              <a:ext uri="{FF2B5EF4-FFF2-40B4-BE49-F238E27FC236}">
                <a16:creationId xmlns:a16="http://schemas.microsoft.com/office/drawing/2014/main" id="{0640FC5E-C07E-E23A-EE33-601AC8594322}"/>
              </a:ext>
            </a:extLst>
          </p:cNvPr>
          <p:cNvSpPr>
            <a:spLocks noGrp="1"/>
          </p:cNvSpPr>
          <p:nvPr>
            <p:ph sz="half" idx="1"/>
          </p:nvPr>
        </p:nvSpPr>
        <p:spPr>
          <a:xfrm>
            <a:off x="913795" y="2076450"/>
            <a:ext cx="4856841" cy="4171950"/>
          </a:xfrm>
        </p:spPr>
        <p:txBody>
          <a:bodyPr>
            <a:normAutofit fontScale="77500" lnSpcReduction="20000"/>
          </a:bodyPr>
          <a:lstStyle/>
          <a:p>
            <a:r>
              <a:rPr lang="en-US" dirty="0"/>
              <a:t>Steps Taken to Fulfill Analyst Role:</a:t>
            </a:r>
          </a:p>
          <a:p>
            <a:pPr lvl="1">
              <a:buFont typeface="Wingdings" panose="05000000000000000000" pitchFamily="2" charset="2"/>
              <a:buChar char="Ø"/>
            </a:pPr>
            <a:r>
              <a:rPr lang="en-US" dirty="0"/>
              <a:t>Given that the working assumption of </a:t>
            </a:r>
            <a:r>
              <a:rPr lang="en-US" dirty="0" err="1"/>
              <a:t>GameCo</a:t>
            </a:r>
            <a:r>
              <a:rPr lang="en-US" dirty="0"/>
              <a:t>. Executives was that there had been no changes in sales trends in the geographic regions to which their reach extended (viz. North America [NA], Europe [EU], and Japan [JP]), my first move was to conduct an exploratory analysis of the data in order to either confirm or disconfirm it. Based on my review of the data, I came to the conclusion that sales in the various geographic regions had actually varied significantly over time (Fig.1).</a:t>
            </a:r>
          </a:p>
          <a:p>
            <a:pPr lvl="1">
              <a:buFont typeface="Wingdings" panose="05000000000000000000" pitchFamily="2" charset="2"/>
              <a:buChar char="Ø"/>
            </a:pPr>
            <a:r>
              <a:rPr lang="en-US" dirty="0"/>
              <a:t>During my analysis, I also complied summary stats on sales in the various geographic regions as well as sales on a global scale. This also included an evaluation of sales performances at the level of video game genre (Fig.2)</a:t>
            </a:r>
          </a:p>
        </p:txBody>
      </p:sp>
      <p:graphicFrame>
        <p:nvGraphicFramePr>
          <p:cNvPr id="8" name="Content Placeholder 7">
            <a:extLst>
              <a:ext uri="{FF2B5EF4-FFF2-40B4-BE49-F238E27FC236}">
                <a16:creationId xmlns:a16="http://schemas.microsoft.com/office/drawing/2014/main" id="{7B2A8772-D91F-595E-57F1-D7196D6796DC}"/>
              </a:ext>
            </a:extLst>
          </p:cNvPr>
          <p:cNvGraphicFramePr>
            <a:graphicFrameLocks noGrp="1"/>
          </p:cNvGraphicFramePr>
          <p:nvPr>
            <p:ph sz="half" idx="2"/>
            <p:extLst>
              <p:ext uri="{D42A27DB-BD31-4B8C-83A1-F6EECF244321}">
                <p14:modId xmlns:p14="http://schemas.microsoft.com/office/powerpoint/2010/main" val="949101897"/>
              </p:ext>
            </p:extLst>
          </p:nvPr>
        </p:nvGraphicFramePr>
        <p:xfrm>
          <a:off x="5906124" y="2314554"/>
          <a:ext cx="5906125" cy="3771451"/>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1">
            <a:extLst>
              <a:ext uri="{FF2B5EF4-FFF2-40B4-BE49-F238E27FC236}">
                <a16:creationId xmlns:a16="http://schemas.microsoft.com/office/drawing/2014/main" id="{5B4ADC78-B87D-0287-E498-65F6D574205B}"/>
              </a:ext>
            </a:extLst>
          </p:cNvPr>
          <p:cNvSpPr txBox="1">
            <a:spLocks/>
          </p:cNvSpPr>
          <p:nvPr/>
        </p:nvSpPr>
        <p:spPr>
          <a:xfrm>
            <a:off x="6295869" y="1648918"/>
            <a:ext cx="5171633" cy="665636"/>
          </a:xfrm>
          <a:prstGeom prst="rect">
            <a:avLst/>
          </a:prstGeom>
          <a:effectLst>
            <a:outerShdw blurRad="25400" dir="17880000">
              <a:srgbClr val="000000">
                <a:alpha val="46000"/>
              </a:srgbClr>
            </a:outerShdw>
          </a:effectLst>
        </p:spPr>
        <p:txBody>
          <a:bodyPr vert="horz" lIns="91440" tIns="45720" rIns="91440" bIns="45720" rtlCol="0" anchor="ctr">
            <a:normAutofit fontScale="550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Fig.1: Data At a Glance – Trends to Note</a:t>
            </a:r>
          </a:p>
        </p:txBody>
      </p:sp>
    </p:spTree>
    <p:extLst>
      <p:ext uri="{BB962C8B-B14F-4D97-AF65-F5344CB8AC3E}">
        <p14:creationId xmlns:p14="http://schemas.microsoft.com/office/powerpoint/2010/main" val="16222696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purl.org/dc/elements/1.1/"/>
    <ds:schemaRef ds:uri="http://purl.org/dc/dcmitype/"/>
    <ds:schemaRef ds:uri="http://schemas.microsoft.com/office/2006/metadata/properties"/>
    <ds:schemaRef ds:uri="http://schemas.openxmlformats.org/package/2006/metadata/core-properties"/>
    <ds:schemaRef ds:uri="http://www.w3.org/XML/1998/namespace"/>
    <ds:schemaRef ds:uri="http://schemas.microsoft.com/office/infopath/2007/PartnerControls"/>
    <ds:schemaRef ds:uri="http://schemas.microsoft.com/office/2006/documentManagement/types"/>
    <ds:schemaRef ds:uri="16c05727-aa75-4e4a-9b5f-8a80a1165891"/>
    <ds:schemaRef ds:uri="71af3243-3dd4-4a8d-8c0d-dd76da1f02a5"/>
    <ds:schemaRef ds:uri="http://purl.org/dc/te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Integer pillars</Template>
  <TotalTime>2232</TotalTime>
  <Words>4150</Words>
  <Application>Microsoft Office PowerPoint</Application>
  <PresentationFormat>Widescreen</PresentationFormat>
  <Paragraphs>259</Paragraphs>
  <Slides>47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Aptos</vt:lpstr>
      <vt:lpstr>Arial Nova</vt:lpstr>
      <vt:lpstr>Arial Nova (Body)</vt:lpstr>
      <vt:lpstr>Arial Nova Light</vt:lpstr>
      <vt:lpstr>Arial Nova Light (Heading)</vt:lpstr>
      <vt:lpstr>Calibri</vt:lpstr>
      <vt:lpstr>Tableau Book</vt:lpstr>
      <vt:lpstr>TradeGothicNextW01-Ligh 693250</vt:lpstr>
      <vt:lpstr>Wingdings</vt:lpstr>
      <vt:lpstr>Wingdings 2</vt:lpstr>
      <vt:lpstr>SlateVTI</vt:lpstr>
      <vt:lpstr>Chinwendu Emelumba </vt:lpstr>
      <vt:lpstr>Content Outline </vt:lpstr>
      <vt:lpstr>About Me</vt:lpstr>
      <vt:lpstr>Projects</vt:lpstr>
      <vt:lpstr>GameCo. Video Game Sales (Project #1)</vt:lpstr>
      <vt:lpstr>Project Components</vt:lpstr>
      <vt:lpstr>Project Components (Contd.)</vt:lpstr>
      <vt:lpstr>Project Components (Contd.)</vt:lpstr>
      <vt:lpstr>Project Components (Contd.)</vt:lpstr>
      <vt:lpstr>Fig.2: Summary Stats </vt:lpstr>
      <vt:lpstr>Project Components (Contd.)</vt:lpstr>
      <vt:lpstr>Influenza Season – Are You Prepared?  (Project #2)</vt:lpstr>
      <vt:lpstr>Project Components</vt:lpstr>
      <vt:lpstr>Project Components (Contd.)</vt:lpstr>
      <vt:lpstr>Project Components (Contd.)</vt:lpstr>
      <vt:lpstr>Project Components (Contd.)</vt:lpstr>
      <vt:lpstr>Project Components (Contd.)</vt:lpstr>
      <vt:lpstr>Project Components (Contd.)</vt:lpstr>
      <vt:lpstr>Project Components (Contd.)</vt:lpstr>
      <vt:lpstr>Rockbuster Stealth LLC: A Data-Driven Launch Strategy (Project #3)</vt:lpstr>
      <vt:lpstr>Project Components</vt:lpstr>
      <vt:lpstr>Project Components (Contd.)</vt:lpstr>
      <vt:lpstr>Project Components (Contd.)</vt:lpstr>
      <vt:lpstr>Project Components (Contd.)</vt:lpstr>
      <vt:lpstr>Project Components (Contd.)</vt:lpstr>
      <vt:lpstr>Project Components (Contd.)</vt:lpstr>
      <vt:lpstr>Instacart Grocery Basket Analysis (Project #4)</vt:lpstr>
      <vt:lpstr>Project Components</vt:lpstr>
      <vt:lpstr>Project Components (Contd.)</vt:lpstr>
      <vt:lpstr>Project Components (Contd.)</vt:lpstr>
      <vt:lpstr>Project Components (Contd.)</vt:lpstr>
      <vt:lpstr>Project Components (Contd.)</vt:lpstr>
      <vt:lpstr>Project Components (Contd.)</vt:lpstr>
      <vt:lpstr>Pig E. Bank Analysis (Project #5)</vt:lpstr>
      <vt:lpstr>Project Components</vt:lpstr>
      <vt:lpstr>Project Components (Contd.)</vt:lpstr>
      <vt:lpstr>Project Components (Contd.)</vt:lpstr>
      <vt:lpstr>Project Components (Contd.)</vt:lpstr>
      <vt:lpstr>Project Components (Contd.)</vt:lpstr>
      <vt:lpstr>Understanding Happiness: A Global Perspective (WHR 2023) (Project #6)</vt:lpstr>
      <vt:lpstr>Project Components</vt:lpstr>
      <vt:lpstr>Project Components (Contd.)</vt:lpstr>
      <vt:lpstr>Project Components (Contd.)</vt:lpstr>
      <vt:lpstr>Project Components (Contd.)</vt:lpstr>
      <vt:lpstr>Project Components (Contd.)</vt:lpstr>
      <vt:lpstr>Project Components (Contd.)</vt:lpstr>
      <vt:lpstr>CONTACT 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Chinwendu Emelumba</dc:title>
  <dc:creator>Chinwendu Emelumba</dc:creator>
  <cp:lastModifiedBy>Chinwendu Emelumba</cp:lastModifiedBy>
  <cp:revision>41</cp:revision>
  <dcterms:created xsi:type="dcterms:W3CDTF">2024-02-20T18:56:59Z</dcterms:created>
  <dcterms:modified xsi:type="dcterms:W3CDTF">2024-03-03T13:18:21Z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